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4"/>
  </p:notesMasterIdLst>
  <p:sldIdLst>
    <p:sldId id="257" r:id="rId2"/>
    <p:sldId id="256" r:id="rId3"/>
    <p:sldId id="267" r:id="rId4"/>
    <p:sldId id="290" r:id="rId5"/>
    <p:sldId id="273" r:id="rId6"/>
    <p:sldId id="292" r:id="rId7"/>
    <p:sldId id="294" r:id="rId8"/>
    <p:sldId id="293" r:id="rId9"/>
    <p:sldId id="291" r:id="rId10"/>
    <p:sldId id="258" r:id="rId11"/>
    <p:sldId id="279" r:id="rId12"/>
    <p:sldId id="261" r:id="rId13"/>
    <p:sldId id="268" r:id="rId14"/>
    <p:sldId id="263" r:id="rId15"/>
    <p:sldId id="262" r:id="rId16"/>
    <p:sldId id="312" r:id="rId17"/>
    <p:sldId id="295" r:id="rId18"/>
    <p:sldId id="275" r:id="rId19"/>
    <p:sldId id="296" r:id="rId20"/>
    <p:sldId id="300" r:id="rId21"/>
    <p:sldId id="311" r:id="rId22"/>
    <p:sldId id="274" r:id="rId23"/>
    <p:sldId id="301" r:id="rId24"/>
    <p:sldId id="305" r:id="rId25"/>
    <p:sldId id="302" r:id="rId26"/>
    <p:sldId id="308" r:id="rId27"/>
    <p:sldId id="306" r:id="rId28"/>
    <p:sldId id="283" r:id="rId29"/>
    <p:sldId id="284" r:id="rId30"/>
    <p:sldId id="285" r:id="rId31"/>
    <p:sldId id="320" r:id="rId32"/>
    <p:sldId id="307" r:id="rId33"/>
    <p:sldId id="286" r:id="rId34"/>
    <p:sldId id="264" r:id="rId35"/>
    <p:sldId id="303" r:id="rId36"/>
    <p:sldId id="297" r:id="rId37"/>
    <p:sldId id="299" r:id="rId38"/>
    <p:sldId id="278" r:id="rId39"/>
    <p:sldId id="304" r:id="rId40"/>
    <p:sldId id="309" r:id="rId41"/>
    <p:sldId id="280" r:id="rId42"/>
    <p:sldId id="2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DB5F1-F09B-4E77-B9DB-1BCB5966EE1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76884-7CA8-4956-AA18-8BC7D3200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76884-7CA8-4956-AA18-8BC7D3200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7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76884-7CA8-4956-AA18-8BC7D3200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76884-7CA8-4956-AA18-8BC7D3200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76884-7CA8-4956-AA18-8BC7D3200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76884-7CA8-4956-AA18-8BC7D32005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8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76884-7CA8-4956-AA18-8BC7D32005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9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2C248-8149-4BC7-9DBE-88D9B9004B4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DA1063-8B6A-4F14-9300-C0738AB4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9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5.jpe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jpe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7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40.png"/><Relationship Id="rId24" Type="http://schemas.openxmlformats.org/officeDocument/2006/relationships/image" Target="../media/image53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jp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jp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png"/><Relationship Id="rId18" Type="http://schemas.openxmlformats.org/officeDocument/2006/relationships/image" Target="../media/image74.jpeg"/><Relationship Id="rId26" Type="http://schemas.openxmlformats.org/officeDocument/2006/relationships/image" Target="../media/image82.png"/><Relationship Id="rId3" Type="http://schemas.openxmlformats.org/officeDocument/2006/relationships/image" Target="../media/image59.jpe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7.png"/><Relationship Id="rId16" Type="http://schemas.openxmlformats.org/officeDocument/2006/relationships/image" Target="../media/image72.jpe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jpe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png"/><Relationship Id="rId22" Type="http://schemas.openxmlformats.org/officeDocument/2006/relationships/image" Target="../media/image78.jpg"/><Relationship Id="rId27" Type="http://schemas.openxmlformats.org/officeDocument/2006/relationships/image" Target="../media/image8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7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jpeg"/><Relationship Id="rId10" Type="http://schemas.openxmlformats.org/officeDocument/2006/relationships/image" Target="../media/image91.jp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07CC93-555E-4DDF-AC47-62C87841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5" y="1528763"/>
            <a:ext cx="8990641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37A17-9235-4E11-9546-2392D05A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101424"/>
            <a:ext cx="11308940" cy="658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E7BAD-41A5-4595-9477-71D53AB9D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4" y="5472331"/>
            <a:ext cx="2968540" cy="7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D442-B2E8-4F7A-AC63-92E11682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1" y="2062480"/>
            <a:ext cx="10929937" cy="46837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Certified by KWSP, SOCSO, LHDN, EIS, HRDF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100% accuracy of all statutory income calculation such as </a:t>
            </a:r>
            <a:r>
              <a:rPr lang="en-US" sz="2800" dirty="0" err="1"/>
              <a:t>eg</a:t>
            </a:r>
            <a:r>
              <a:rPr lang="en-US" sz="2800" dirty="0"/>
              <a:t> EPF, SOCSO, PCB, EIS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Statutory report ready - such as EPF </a:t>
            </a:r>
            <a:r>
              <a:rPr lang="en-US" sz="2800" dirty="0" err="1"/>
              <a:t>Borang</a:t>
            </a:r>
            <a:r>
              <a:rPr lang="en-US" sz="2800" dirty="0"/>
              <a:t> A, Socso </a:t>
            </a:r>
            <a:r>
              <a:rPr lang="en-US" sz="2800" dirty="0" err="1"/>
              <a:t>Borang</a:t>
            </a:r>
            <a:r>
              <a:rPr lang="en-US" sz="2800" dirty="0"/>
              <a:t> 8A, Income Tax CP39, </a:t>
            </a:r>
            <a:r>
              <a:rPr lang="en-US" sz="2800" dirty="0" err="1"/>
              <a:t>Borang</a:t>
            </a:r>
            <a:r>
              <a:rPr lang="en-US" sz="2800" dirty="0"/>
              <a:t> E &amp; </a:t>
            </a:r>
            <a:r>
              <a:rPr lang="en-US" sz="2800" dirty="0" err="1"/>
              <a:t>etc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Electronic submission &amp; e-Payment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9152A2-B9D8-4155-A669-65BF5C3C4228}"/>
              </a:ext>
            </a:extLst>
          </p:cNvPr>
          <p:cNvSpPr/>
          <p:nvPr/>
        </p:nvSpPr>
        <p:spPr>
          <a:xfrm>
            <a:off x="631031" y="800464"/>
            <a:ext cx="101314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Light" panose="020B0604020202020204" pitchFamily="18" charset="0"/>
              </a:rPr>
              <a:t>What’s Unique in SQL Payroll?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03C5A-6FB0-40DF-A276-EE265B855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40" y="6070208"/>
            <a:ext cx="2655926" cy="6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439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D442-B2E8-4F7A-AC63-92E11682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1" y="1371600"/>
            <a:ext cx="10929937" cy="53340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One click to email </a:t>
            </a:r>
            <a:r>
              <a:rPr lang="en-US" sz="2800" dirty="0" err="1"/>
              <a:t>payslip</a:t>
            </a:r>
            <a:r>
              <a:rPr lang="en-US" sz="2800" dirty="0"/>
              <a:t> to all employees with password encryption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Support monthly salary, part timer hourly rate or weekly salary rate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Process more than hundred employees </a:t>
            </a:r>
            <a:r>
              <a:rPr lang="en-US" sz="2800" dirty="0" err="1"/>
              <a:t>payslip</a:t>
            </a:r>
            <a:r>
              <a:rPr lang="en-US" sz="2800" dirty="0"/>
              <a:t> in just few simple clicks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Comprehensive management reports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Unlimited year records storage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Integration with time attendance system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9152A2-B9D8-4155-A669-65BF5C3C4228}"/>
              </a:ext>
            </a:extLst>
          </p:cNvPr>
          <p:cNvSpPr/>
          <p:nvPr/>
        </p:nvSpPr>
        <p:spPr>
          <a:xfrm>
            <a:off x="743573" y="757310"/>
            <a:ext cx="101314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Light" panose="020B0604020202020204" pitchFamily="18" charset="0"/>
              </a:rPr>
              <a:t>What’s Unique in SQL Payroll?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B2B88-3421-44F4-9DCD-1F1E97FFF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40" y="6070208"/>
            <a:ext cx="2655926" cy="6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48259C-8551-460B-8B5D-B5B186948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321203"/>
          </a:xfrm>
        </p:spPr>
        <p:txBody>
          <a:bodyPr>
            <a:normAutofit/>
          </a:bodyPr>
          <a:lstStyle/>
          <a:p>
            <a:r>
              <a:rPr lang="en-US" sz="6600" dirty="0"/>
              <a:t>SQL Payroll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60361-B993-4183-9696-AB44BE433475}"/>
              </a:ext>
            </a:extLst>
          </p:cNvPr>
          <p:cNvSpPr txBox="1"/>
          <p:nvPr/>
        </p:nvSpPr>
        <p:spPr>
          <a:xfrm>
            <a:off x="3757613" y="4163550"/>
            <a:ext cx="7402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3 Simple step to complete your monthly payroll </a:t>
            </a:r>
          </a:p>
          <a:p>
            <a:pPr algn="r"/>
            <a:r>
              <a:rPr lang="en-US" sz="2800" dirty="0"/>
              <a:t>all the way to statutory income reports and </a:t>
            </a:r>
          </a:p>
          <a:p>
            <a:pPr algn="r"/>
            <a:r>
              <a:rPr lang="en-US" sz="2800" dirty="0"/>
              <a:t>comprehensive management reports.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8018E-A439-4E3C-BB73-E746002BC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99" y="6000050"/>
            <a:ext cx="2655926" cy="6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7F17F-C5BC-42E9-BF6D-0DCBC8173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" y="252635"/>
            <a:ext cx="11158537" cy="6115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94AF30-11FA-436A-9820-FD869A9EA25F}"/>
              </a:ext>
            </a:extLst>
          </p:cNvPr>
          <p:cNvSpPr/>
          <p:nvPr/>
        </p:nvSpPr>
        <p:spPr>
          <a:xfrm>
            <a:off x="6237888" y="5032618"/>
            <a:ext cx="505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Employee Profile</a:t>
            </a:r>
          </a:p>
        </p:txBody>
      </p:sp>
    </p:spTree>
    <p:extLst>
      <p:ext uri="{BB962C8B-B14F-4D97-AF65-F5344CB8AC3E}">
        <p14:creationId xmlns:p14="http://schemas.microsoft.com/office/powerpoint/2010/main" val="98689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D442-B2E8-4F7A-AC63-92E11682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1" y="1197147"/>
            <a:ext cx="11258549" cy="4862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u="sng" dirty="0"/>
              <a:t>Maintain Employees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Automate of Tax Category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EPF, SOCSO, EIS automation assign for retirement age employee.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Support latest 2019 foreign worker SOCSO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Unlimited fixed allowance and Tax exemption allowance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Comprehensive HR Report such as Increment letter, Appointment letter, Confirmation letter, Termination letter, evaluation form &amp; </a:t>
            </a:r>
            <a:r>
              <a:rPr lang="en-US" sz="2400" dirty="0" err="1"/>
              <a:t>etc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Support fixed deduction on certain period such as loan deduction from Jan to March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Multiple grouping such as Department, Job, Task, Branch, HR Group &amp; </a:t>
            </a:r>
            <a:r>
              <a:rPr lang="en-US" sz="2400" dirty="0" err="1"/>
              <a:t>etc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Automate for expatriate PCB rate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History records of update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MyKad</a:t>
            </a:r>
            <a:r>
              <a:rPr lang="en-US" sz="2400" dirty="0"/>
              <a:t> reading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A54CF-9E1D-402A-937D-597C9EDA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605" y="4975053"/>
            <a:ext cx="1304925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207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A50C3-879A-497D-940E-240C4569A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" y="171132"/>
            <a:ext cx="5629275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62FCD9-A768-433E-983B-2AF6E96BDCF7}"/>
              </a:ext>
            </a:extLst>
          </p:cNvPr>
          <p:cNvSpPr/>
          <p:nvPr/>
        </p:nvSpPr>
        <p:spPr>
          <a:xfrm rot="19898579">
            <a:off x="-1240577" y="1723181"/>
            <a:ext cx="869843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Appointment Letter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5306A-7D07-4C05-A41C-5008ADAB2AA3}"/>
              </a:ext>
            </a:extLst>
          </p:cNvPr>
          <p:cNvSpPr/>
          <p:nvPr/>
        </p:nvSpPr>
        <p:spPr>
          <a:xfrm>
            <a:off x="375920" y="2357120"/>
            <a:ext cx="1422400" cy="254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6A87B-D0DF-45B7-8B06-35212EF6955E}"/>
              </a:ext>
            </a:extLst>
          </p:cNvPr>
          <p:cNvSpPr/>
          <p:nvPr/>
        </p:nvSpPr>
        <p:spPr>
          <a:xfrm>
            <a:off x="3920947" y="3071147"/>
            <a:ext cx="534010" cy="15485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3BEE6C-783C-4CFB-BB39-C109E21750EF}"/>
              </a:ext>
            </a:extLst>
          </p:cNvPr>
          <p:cNvSpPr/>
          <p:nvPr/>
        </p:nvSpPr>
        <p:spPr>
          <a:xfrm>
            <a:off x="1432560" y="3503214"/>
            <a:ext cx="534010" cy="15485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9C18B-2AE6-472E-9718-A14C188F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3" y="611111"/>
            <a:ext cx="5610225" cy="410527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7683A8E-254D-4D1A-AB08-098C05625339}"/>
              </a:ext>
            </a:extLst>
          </p:cNvPr>
          <p:cNvSpPr/>
          <p:nvPr/>
        </p:nvSpPr>
        <p:spPr>
          <a:xfrm>
            <a:off x="1087119" y="2795378"/>
            <a:ext cx="1877753" cy="2413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63EE3-1AFF-4C63-B0D7-D4560E299D02}"/>
              </a:ext>
            </a:extLst>
          </p:cNvPr>
          <p:cNvSpPr/>
          <p:nvPr/>
        </p:nvSpPr>
        <p:spPr>
          <a:xfrm rot="19898579">
            <a:off x="-720975" y="2015865"/>
            <a:ext cx="869843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Confirmation Letter</a:t>
            </a:r>
            <a:endParaRPr lang="en-US" sz="4800" b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E5689-6FFB-472D-9A2C-89081ABFA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565" y="1258170"/>
            <a:ext cx="5667375" cy="383857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642B70-46A4-40CA-A2A1-20C686C143D9}"/>
              </a:ext>
            </a:extLst>
          </p:cNvPr>
          <p:cNvSpPr/>
          <p:nvPr/>
        </p:nvSpPr>
        <p:spPr>
          <a:xfrm>
            <a:off x="1847037" y="3493788"/>
            <a:ext cx="1422400" cy="18921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9D438C-6A5D-4960-AC9C-10A64B966C02}"/>
              </a:ext>
            </a:extLst>
          </p:cNvPr>
          <p:cNvSpPr/>
          <p:nvPr/>
        </p:nvSpPr>
        <p:spPr>
          <a:xfrm>
            <a:off x="1847037" y="3854133"/>
            <a:ext cx="1514998" cy="1892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D166F-E0EF-47BD-9B96-BB9E26695399}"/>
              </a:ext>
            </a:extLst>
          </p:cNvPr>
          <p:cNvSpPr/>
          <p:nvPr/>
        </p:nvSpPr>
        <p:spPr>
          <a:xfrm rot="19898579">
            <a:off x="488833" y="3039971"/>
            <a:ext cx="869843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Increment Letter</a:t>
            </a:r>
            <a:endParaRPr lang="en-US" sz="4800" b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AD5AD-C678-48AA-A86F-8D41B68E1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698" y="1980384"/>
            <a:ext cx="5572125" cy="44196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700A58-54CB-4EFB-9A52-6AB90D86DD76}"/>
              </a:ext>
            </a:extLst>
          </p:cNvPr>
          <p:cNvSpPr/>
          <p:nvPr/>
        </p:nvSpPr>
        <p:spPr>
          <a:xfrm>
            <a:off x="3666836" y="2496530"/>
            <a:ext cx="4352684" cy="34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853A2-A312-4C54-8224-288ACFAD2E86}"/>
              </a:ext>
            </a:extLst>
          </p:cNvPr>
          <p:cNvSpPr/>
          <p:nvPr/>
        </p:nvSpPr>
        <p:spPr>
          <a:xfrm rot="19898579">
            <a:off x="1265541" y="3717497"/>
            <a:ext cx="869843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Assessment Form</a:t>
            </a:r>
            <a:endParaRPr lang="en-US" sz="4800" b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A547D2-906C-4763-B594-30263F18C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287" y="2651603"/>
            <a:ext cx="5553075" cy="461962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11ECEBD-6459-4A3B-BA34-A0E3A10D1016}"/>
              </a:ext>
            </a:extLst>
          </p:cNvPr>
          <p:cNvSpPr/>
          <p:nvPr/>
        </p:nvSpPr>
        <p:spPr>
          <a:xfrm>
            <a:off x="4668806" y="4826630"/>
            <a:ext cx="2698133" cy="235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D881B5-94A2-4FDD-955A-BCD644AFA2A2}"/>
              </a:ext>
            </a:extLst>
          </p:cNvPr>
          <p:cNvSpPr/>
          <p:nvPr/>
        </p:nvSpPr>
        <p:spPr>
          <a:xfrm rot="19898579">
            <a:off x="2880654" y="4825763"/>
            <a:ext cx="869843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Termination Letter</a:t>
            </a:r>
            <a:endParaRPr lang="en-US" sz="4800" b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6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8" grpId="0" animBg="1"/>
      <p:bldP spid="19" grpId="0" animBg="1"/>
      <p:bldP spid="9" grpId="0"/>
      <p:bldP spid="20" grpId="0" animBg="1"/>
      <p:bldP spid="11" grpId="0"/>
      <p:bldP spid="2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D442-B2E8-4F7A-AC63-92E11682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1" y="232814"/>
            <a:ext cx="11258549" cy="1078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Do you know you can tax saving for your allowance?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6B758-02C6-42C3-93C8-C3052D9C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81" y="1159107"/>
            <a:ext cx="84963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9A8D08-8881-4B44-BF46-0CA9B8342182}"/>
              </a:ext>
            </a:extLst>
          </p:cNvPr>
          <p:cNvSpPr/>
          <p:nvPr/>
        </p:nvSpPr>
        <p:spPr>
          <a:xfrm>
            <a:off x="2428240" y="2357120"/>
            <a:ext cx="701040" cy="37592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AF6A9-E9F2-4C64-8C87-305019A81F6E}"/>
              </a:ext>
            </a:extLst>
          </p:cNvPr>
          <p:cNvSpPr/>
          <p:nvPr/>
        </p:nvSpPr>
        <p:spPr>
          <a:xfrm>
            <a:off x="6736080" y="2936240"/>
            <a:ext cx="955040" cy="9855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FCDDA0-D793-4B74-B2EB-DB4A686C32DB}"/>
              </a:ext>
            </a:extLst>
          </p:cNvPr>
          <p:cNvSpPr txBox="1">
            <a:spLocks/>
          </p:cNvSpPr>
          <p:nvPr/>
        </p:nvSpPr>
        <p:spPr>
          <a:xfrm>
            <a:off x="8862060" y="2204720"/>
            <a:ext cx="3282118" cy="264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There are variant type of tax exemption for allowance. You can assign it such as petrol, phone, phone bills, parking &amp; </a:t>
            </a:r>
            <a:r>
              <a:rPr lang="en-US" sz="2000" dirty="0" err="1"/>
              <a:t>etc</a:t>
            </a:r>
            <a:r>
              <a:rPr lang="en-US" sz="2000" dirty="0"/>
              <a:t>  for tax exemption.</a:t>
            </a:r>
          </a:p>
        </p:txBody>
      </p:sp>
    </p:spTree>
    <p:extLst>
      <p:ext uri="{BB962C8B-B14F-4D97-AF65-F5344CB8AC3E}">
        <p14:creationId xmlns:p14="http://schemas.microsoft.com/office/powerpoint/2010/main" val="290207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F8C6A-96F2-4697-B94C-87502D26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05" y="815926"/>
            <a:ext cx="11258549" cy="46133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Process Monthly Payroll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Simple step to process more than hundred of employees salaries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Flexible amendments even after run final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One button to batch email </a:t>
            </a:r>
            <a:r>
              <a:rPr lang="en-US" sz="2400" dirty="0" err="1"/>
              <a:t>payslips</a:t>
            </a:r>
            <a:r>
              <a:rPr lang="en-US" sz="2400" dirty="0"/>
              <a:t> to all individual employee (save paper, save environment, save the earth       )   </a:t>
            </a:r>
            <a:r>
              <a:rPr lang="en-US" dirty="0"/>
              <a:t>*optional module 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F1111-8726-4400-9C0B-64A30EB7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773" y="4975052"/>
            <a:ext cx="1391924" cy="1439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087E9-832B-400B-B832-8A3694204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541" y="4975053"/>
            <a:ext cx="1404459" cy="1439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Image result for leave natural png">
            <a:extLst>
              <a:ext uri="{FF2B5EF4-FFF2-40B4-BE49-F238E27FC236}">
                <a16:creationId xmlns:a16="http://schemas.microsoft.com/office/drawing/2014/main" id="{5641913F-AA37-457F-AE81-9B6426C5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713481"/>
            <a:ext cx="601980" cy="4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7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7D44D1-FFDE-4815-A5CB-B7C8BDE5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47" y="571500"/>
            <a:ext cx="70104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A9B5AA-43F4-4EF2-B9DB-76202B89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51" y="1270000"/>
            <a:ext cx="11258549" cy="332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Monthly Payroll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FCBE4-FA01-40E4-9C2B-9165A5998AE9}"/>
              </a:ext>
            </a:extLst>
          </p:cNvPr>
          <p:cNvSpPr txBox="1"/>
          <p:nvPr/>
        </p:nvSpPr>
        <p:spPr>
          <a:xfrm>
            <a:off x="278751" y="1827530"/>
            <a:ext cx="43475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SQL Payroll able to process multiple </a:t>
            </a:r>
          </a:p>
          <a:p>
            <a:r>
              <a:rPr lang="en-US" dirty="0"/>
              <a:t>      batches in the same month for </a:t>
            </a:r>
            <a:r>
              <a:rPr lang="en-US" dirty="0" err="1"/>
              <a:t>eg</a:t>
            </a:r>
            <a:r>
              <a:rPr lang="en-US" dirty="0"/>
              <a:t> : </a:t>
            </a:r>
          </a:p>
          <a:p>
            <a:r>
              <a:rPr lang="en-US" dirty="0"/>
              <a:t>    - HR group salaries process on 25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    -  All others salaries process on last day of </a:t>
            </a:r>
          </a:p>
          <a:p>
            <a:r>
              <a:rPr lang="en-US" dirty="0"/>
              <a:t>       the month.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948BB-8D84-4064-8360-C7A811E4261C}"/>
              </a:ext>
            </a:extLst>
          </p:cNvPr>
          <p:cNvSpPr/>
          <p:nvPr/>
        </p:nvSpPr>
        <p:spPr>
          <a:xfrm>
            <a:off x="9570721" y="1045210"/>
            <a:ext cx="2342528" cy="132207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BD915-3CB1-404D-B3AB-4FF5E1F51DAA}"/>
              </a:ext>
            </a:extLst>
          </p:cNvPr>
          <p:cNvSpPr txBox="1"/>
          <p:nvPr/>
        </p:nvSpPr>
        <p:spPr>
          <a:xfrm>
            <a:off x="400884" y="3818988"/>
            <a:ext cx="3385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You can also set cut off date</a:t>
            </a:r>
          </a:p>
          <a:p>
            <a:r>
              <a:rPr lang="en-US" dirty="0"/>
              <a:t>     </a:t>
            </a:r>
            <a:r>
              <a:rPr lang="en-US" dirty="0" err="1"/>
              <a:t>Eg</a:t>
            </a:r>
            <a:r>
              <a:rPr lang="en-US" dirty="0"/>
              <a:t> :  my company pay are from </a:t>
            </a:r>
          </a:p>
          <a:p>
            <a:r>
              <a:rPr lang="en-US" dirty="0"/>
              <a:t>             26</a:t>
            </a:r>
            <a:r>
              <a:rPr lang="en-US" baseline="30000" dirty="0"/>
              <a:t>th</a:t>
            </a:r>
            <a:r>
              <a:rPr lang="en-US" dirty="0"/>
              <a:t> to 25</a:t>
            </a:r>
            <a:r>
              <a:rPr lang="en-US" baseline="30000" dirty="0"/>
              <a:t>th</a:t>
            </a:r>
            <a:r>
              <a:rPr lang="en-US" dirty="0"/>
              <a:t> 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A206C-190F-47C0-80AD-14EE4A87DAFB}"/>
              </a:ext>
            </a:extLst>
          </p:cNvPr>
          <p:cNvSpPr/>
          <p:nvPr/>
        </p:nvSpPr>
        <p:spPr>
          <a:xfrm>
            <a:off x="6042716" y="2084754"/>
            <a:ext cx="3080964" cy="5466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AB23D-2FC0-448D-87FC-4B422FB2F777}"/>
              </a:ext>
            </a:extLst>
          </p:cNvPr>
          <p:cNvSpPr/>
          <p:nvPr/>
        </p:nvSpPr>
        <p:spPr>
          <a:xfrm>
            <a:off x="5049520" y="883920"/>
            <a:ext cx="812800" cy="7924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5D04A-D98C-495F-BC8C-D0379CA8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344400" cy="24121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b="1" u="sng" dirty="0">
                <a:latin typeface="+mj-lt"/>
                <a:cs typeface="Aharoni" panose="020B0604020202020204" pitchFamily="2" charset="-79"/>
              </a:rPr>
              <a:t>Number 1</a:t>
            </a:r>
            <a:r>
              <a:rPr lang="en-US" sz="2600" b="1" u="sng" dirty="0">
                <a:latin typeface="+mj-lt"/>
              </a:rPr>
              <a:t> business software </a:t>
            </a:r>
            <a:r>
              <a:rPr lang="en-US" sz="2600" dirty="0">
                <a:latin typeface="+mj-lt"/>
              </a:rPr>
              <a:t>in South East Asia use by more than </a:t>
            </a:r>
            <a:r>
              <a:rPr lang="en-US" sz="2600" b="1" u="sng" dirty="0">
                <a:latin typeface="+mj-lt"/>
              </a:rPr>
              <a:t>180,000 companies</a:t>
            </a:r>
            <a:r>
              <a:rPr lang="en-US" sz="2600" dirty="0">
                <a:latin typeface="+mj-lt"/>
              </a:rPr>
              <a:t>. </a:t>
            </a:r>
          </a:p>
          <a:p>
            <a:pPr marL="0" indent="0" algn="ctr">
              <a:buNone/>
            </a:pPr>
            <a:r>
              <a:rPr lang="en-US" sz="2600" dirty="0">
                <a:latin typeface="+mj-lt"/>
              </a:rPr>
              <a:t>We empower more than </a:t>
            </a:r>
            <a:r>
              <a:rPr lang="en-US" sz="2600" b="1" u="sng" dirty="0">
                <a:latin typeface="+mj-lt"/>
              </a:rPr>
              <a:t>600,000 accounting and business professionals </a:t>
            </a:r>
            <a:r>
              <a:rPr lang="en-US" sz="2600" dirty="0">
                <a:latin typeface="+mj-lt"/>
              </a:rPr>
              <a:t>using </a:t>
            </a:r>
          </a:p>
          <a:p>
            <a:pPr marL="0" indent="0" algn="ctr">
              <a:buNone/>
            </a:pPr>
            <a:r>
              <a:rPr lang="en-US" sz="2600" dirty="0">
                <a:latin typeface="+mj-lt"/>
              </a:rPr>
              <a:t>SQL Account and SQL Payroll to perform their daily operation effectively. </a:t>
            </a:r>
          </a:p>
          <a:p>
            <a:pPr algn="ctr"/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ACFA1-C2AF-4CA3-8418-D6193CB05A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95" y="1879097"/>
            <a:ext cx="8462026" cy="4417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26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67B3AE-F2D5-4491-BB39-0F5BBF3B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60" y="652780"/>
            <a:ext cx="7620000" cy="5715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146EFB-31DA-4BD0-A071-3A6D413B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57" y="1835501"/>
            <a:ext cx="11258549" cy="332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Simplified interface 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6DBBE-B11F-4D50-96D7-0CBCEC51A56E}"/>
              </a:ext>
            </a:extLst>
          </p:cNvPr>
          <p:cNvSpPr txBox="1"/>
          <p:nvPr/>
        </p:nvSpPr>
        <p:spPr>
          <a:xfrm>
            <a:off x="218057" y="2168241"/>
            <a:ext cx="388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Flexible amendment of your pay</a:t>
            </a:r>
          </a:p>
          <a:p>
            <a:r>
              <a:rPr lang="en-US" dirty="0"/>
              <a:t>     such as additional income overtime, </a:t>
            </a:r>
          </a:p>
          <a:p>
            <a:r>
              <a:rPr lang="en-US" dirty="0"/>
              <a:t>     commission &amp;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1DE63-0CB6-4DB1-863D-45B1E86FEED9}"/>
              </a:ext>
            </a:extLst>
          </p:cNvPr>
          <p:cNvSpPr txBox="1"/>
          <p:nvPr/>
        </p:nvSpPr>
        <p:spPr>
          <a:xfrm>
            <a:off x="277881" y="3606800"/>
            <a:ext cx="37994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Real time &amp; accuracy calculation of </a:t>
            </a:r>
          </a:p>
          <a:p>
            <a:r>
              <a:rPr lang="en-US" dirty="0"/>
              <a:t>     EPF, PCB, Socso, EIS for both </a:t>
            </a:r>
          </a:p>
          <a:p>
            <a:r>
              <a:rPr lang="en-US" dirty="0"/>
              <a:t>     employee &amp; employer.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48F-4A93-4A67-81C3-69EF2C033431}"/>
              </a:ext>
            </a:extLst>
          </p:cNvPr>
          <p:cNvSpPr/>
          <p:nvPr/>
        </p:nvSpPr>
        <p:spPr>
          <a:xfrm>
            <a:off x="6197600" y="1605280"/>
            <a:ext cx="3281680" cy="2377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6CA55-46DD-46D6-9C0E-8C220F424989}"/>
              </a:ext>
            </a:extLst>
          </p:cNvPr>
          <p:cNvSpPr/>
          <p:nvPr/>
        </p:nvSpPr>
        <p:spPr>
          <a:xfrm>
            <a:off x="9511029" y="1615440"/>
            <a:ext cx="2286000" cy="2377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C34B-BE27-495B-B490-8EA39646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58844"/>
            <a:ext cx="10131425" cy="10462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Pre-key in your pending payroll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B788-359D-437C-8B0E-5B6D759F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51" y="1150827"/>
            <a:ext cx="7324725" cy="474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DA960-6A90-4917-BF2D-C61785450FE5}"/>
              </a:ext>
            </a:extLst>
          </p:cNvPr>
          <p:cNvSpPr txBox="1"/>
          <p:nvPr/>
        </p:nvSpPr>
        <p:spPr>
          <a:xfrm>
            <a:off x="563881" y="781495"/>
            <a:ext cx="462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as overtime, commission, deduction &amp;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AE335-1F59-42B8-A824-2686775F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39" y="1733553"/>
            <a:ext cx="7912058" cy="4587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69572-B57A-4746-9857-3378FEFD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368" y="2243367"/>
            <a:ext cx="5648325" cy="450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E8158A-15CB-42BD-8A12-51BE587977B3}"/>
              </a:ext>
            </a:extLst>
          </p:cNvPr>
          <p:cNvSpPr txBox="1"/>
          <p:nvPr/>
        </p:nvSpPr>
        <p:spPr>
          <a:xfrm rot="20918995">
            <a:off x="6875958" y="3884977"/>
            <a:ext cx="4446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Generate months CP 38 in 1 single click</a:t>
            </a:r>
          </a:p>
        </p:txBody>
      </p:sp>
    </p:spTree>
    <p:extLst>
      <p:ext uri="{BB962C8B-B14F-4D97-AF65-F5344CB8AC3E}">
        <p14:creationId xmlns:p14="http://schemas.microsoft.com/office/powerpoint/2010/main" val="6963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F8C6A-96F2-4697-B94C-87502D26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05" y="-457200"/>
            <a:ext cx="11258549" cy="6910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/>
              <a:t>Comprehensive monthly &amp; management reports</a:t>
            </a:r>
          </a:p>
          <a:p>
            <a:pPr marL="0" indent="0">
              <a:buNone/>
            </a:pPr>
            <a:endParaRPr lang="en-US" sz="4000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Various </a:t>
            </a:r>
            <a:r>
              <a:rPr lang="en-US" sz="2400" dirty="0" err="1"/>
              <a:t>payslip</a:t>
            </a:r>
            <a:r>
              <a:rPr lang="en-US" sz="2400" dirty="0"/>
              <a:t> formats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Payroll summary reports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Yearly payroll reports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FA605-8E52-4FF9-A2D3-1DE1E116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18" y="4856567"/>
            <a:ext cx="1394287" cy="1492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E5015C-A2F5-49A7-8138-D70FA9D0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867" y="4856567"/>
            <a:ext cx="1394287" cy="146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723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BDE800-8038-4CB1-B704-58E9F7F9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1" y="1180514"/>
            <a:ext cx="11258549" cy="332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Various </a:t>
            </a:r>
            <a:r>
              <a:rPr lang="en-US" sz="4000" u="sng" dirty="0" err="1"/>
              <a:t>Payslip</a:t>
            </a:r>
            <a:r>
              <a:rPr lang="en-US" sz="4000" u="sng" dirty="0"/>
              <a:t> format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F4AB2-DB2C-4A73-A525-42D30B41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1" y="1247775"/>
            <a:ext cx="7429500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61B2A-10F5-4977-BB12-70F958B3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6" y="1923384"/>
            <a:ext cx="7641589" cy="469077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238B94-8909-4118-AA79-C5056F3614FA}"/>
              </a:ext>
            </a:extLst>
          </p:cNvPr>
          <p:cNvSpPr/>
          <p:nvPr/>
        </p:nvSpPr>
        <p:spPr>
          <a:xfrm rot="20336237">
            <a:off x="1282432" y="2327424"/>
            <a:ext cx="8698437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Customizable to suit your company policy</a:t>
            </a:r>
          </a:p>
        </p:txBody>
      </p:sp>
    </p:spTree>
    <p:extLst>
      <p:ext uri="{BB962C8B-B14F-4D97-AF65-F5344CB8AC3E}">
        <p14:creationId xmlns:p14="http://schemas.microsoft.com/office/powerpoint/2010/main" val="635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BDE800-8038-4CB1-B704-58E9F7F9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31" y="1017954"/>
            <a:ext cx="11258549" cy="332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One button email </a:t>
            </a:r>
            <a:r>
              <a:rPr lang="en-US" sz="4000" u="sng" dirty="0" err="1"/>
              <a:t>payslip</a:t>
            </a:r>
            <a:r>
              <a:rPr lang="en-US" sz="4000" u="sng" dirty="0"/>
              <a:t> to individual employees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3F89D-26A4-4AFE-8B7D-74745B6B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3" y="1017954"/>
            <a:ext cx="8921645" cy="57784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7C4D66-BD38-4F28-9A23-8698837BCE1C}"/>
              </a:ext>
            </a:extLst>
          </p:cNvPr>
          <p:cNvSpPr/>
          <p:nvPr/>
        </p:nvSpPr>
        <p:spPr>
          <a:xfrm>
            <a:off x="4547788" y="2835171"/>
            <a:ext cx="2813375" cy="255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A6C4B4-5559-4284-9A47-3358B05D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52" y="2604077"/>
            <a:ext cx="7565804" cy="22173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38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BDE800-8038-4CB1-B704-58E9F7F9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1" y="1180514"/>
            <a:ext cx="11258549" cy="332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dirty="0"/>
              <a:t>View Payroll Summary in a glance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01AEB3-6857-4C1D-99CB-C1888490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59" y="1109394"/>
            <a:ext cx="9848850" cy="52197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55E2AC-9828-4121-8D5B-7E45D98246E1}"/>
              </a:ext>
            </a:extLst>
          </p:cNvPr>
          <p:cNvSpPr/>
          <p:nvPr/>
        </p:nvSpPr>
        <p:spPr>
          <a:xfrm>
            <a:off x="1899919" y="3799840"/>
            <a:ext cx="9724389" cy="1046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FEFF0-5C9B-4971-AE00-A2AD2CAB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9" y="1078621"/>
            <a:ext cx="11702411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563CCE-1147-4733-BAEE-018609FC234B}"/>
              </a:ext>
            </a:extLst>
          </p:cNvPr>
          <p:cNvSpPr/>
          <p:nvPr/>
        </p:nvSpPr>
        <p:spPr>
          <a:xfrm rot="20336237">
            <a:off x="3473046" y="2274143"/>
            <a:ext cx="7661937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 Payroll summary </a:t>
            </a:r>
          </a:p>
          <a:p>
            <a:pPr algn="ctr"/>
            <a:r>
              <a:rPr lang="en-US" sz="54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Department</a:t>
            </a:r>
            <a:endParaRPr lang="en-US" sz="5400" b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83918-89E6-45BA-A54D-C469AE4859AD}"/>
              </a:ext>
            </a:extLst>
          </p:cNvPr>
          <p:cNvSpPr/>
          <p:nvPr/>
        </p:nvSpPr>
        <p:spPr>
          <a:xfrm>
            <a:off x="375919" y="2834640"/>
            <a:ext cx="3037839" cy="10464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A85845-0172-4EFE-9851-B8C7BC4082EF}"/>
              </a:ext>
            </a:extLst>
          </p:cNvPr>
          <p:cNvSpPr/>
          <p:nvPr/>
        </p:nvSpPr>
        <p:spPr>
          <a:xfrm>
            <a:off x="372088" y="3932977"/>
            <a:ext cx="3041671" cy="10464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1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50981-0D89-4FE6-BE95-319FB9A5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65" y="1215410"/>
            <a:ext cx="8515350" cy="539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80F277-A52B-43C3-91E4-458A8A7C056F}"/>
              </a:ext>
            </a:extLst>
          </p:cNvPr>
          <p:cNvSpPr/>
          <p:nvPr/>
        </p:nvSpPr>
        <p:spPr>
          <a:xfrm>
            <a:off x="0" y="43476"/>
            <a:ext cx="9062151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Electronic Payment – 25 bank 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7825C-3160-4D57-86DD-5E5BF4F87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0" y="1682115"/>
            <a:ext cx="6191250" cy="36766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6" name="Picture 2" descr="Image result for maybank logo png">
            <a:extLst>
              <a:ext uri="{FF2B5EF4-FFF2-40B4-BE49-F238E27FC236}">
                <a16:creationId xmlns:a16="http://schemas.microsoft.com/office/drawing/2014/main" id="{73C5902B-E05B-4476-AAAB-B08EA00B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65" y="1728800"/>
            <a:ext cx="1428557" cy="3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8744C-B24A-4804-9C67-D3BF8A361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629" y="1689408"/>
            <a:ext cx="6296025" cy="3806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B60F0-1589-4CDC-8107-BCFC368E6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400" y="1723593"/>
            <a:ext cx="1959101" cy="351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EC80A-1A5E-4CD3-B7AB-3391A4705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629" y="1699399"/>
            <a:ext cx="6296025" cy="3867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58F29-3FAB-4B92-9350-2F44C8B6E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974" y="1730490"/>
            <a:ext cx="1626466" cy="265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F95EF2-0B66-41DF-A986-96EDB22AE5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866" y="1682092"/>
            <a:ext cx="6407788" cy="39604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8" name="Picture 4" descr="Image result for public bank logo">
            <a:extLst>
              <a:ext uri="{FF2B5EF4-FFF2-40B4-BE49-F238E27FC236}">
                <a16:creationId xmlns:a16="http://schemas.microsoft.com/office/drawing/2014/main" id="{9F0EBFDA-03BE-4B2C-831C-7FCE3922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90" y="1689408"/>
            <a:ext cx="1431351" cy="3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29BEB2-B4BC-409D-9898-3F190938E33D}"/>
              </a:ext>
            </a:extLst>
          </p:cNvPr>
          <p:cNvSpPr txBox="1"/>
          <p:nvPr/>
        </p:nvSpPr>
        <p:spPr>
          <a:xfrm>
            <a:off x="325120" y="821573"/>
            <a:ext cx="490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generate from SQL Payroll &amp; upload to bank</a:t>
            </a:r>
          </a:p>
        </p:txBody>
      </p:sp>
    </p:spTree>
    <p:extLst>
      <p:ext uri="{BB962C8B-B14F-4D97-AF65-F5344CB8AC3E}">
        <p14:creationId xmlns:p14="http://schemas.microsoft.com/office/powerpoint/2010/main" val="7351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F8C6A-96F2-4697-B94C-87502D26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05" y="-457200"/>
            <a:ext cx="11258549" cy="69107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Government compliance reports ready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EPF </a:t>
            </a:r>
            <a:r>
              <a:rPr lang="en-US" sz="2400" dirty="0" err="1"/>
              <a:t>Borang</a:t>
            </a:r>
            <a:r>
              <a:rPr lang="en-US" sz="2400" dirty="0"/>
              <a:t> A, Socso </a:t>
            </a:r>
            <a:r>
              <a:rPr lang="en-US" sz="2400" dirty="0" err="1"/>
              <a:t>Borang</a:t>
            </a:r>
            <a:r>
              <a:rPr lang="en-US" sz="2400" dirty="0"/>
              <a:t> 8A, Income Tax CP 39, EIS Lampiran 1, HRDF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Employer </a:t>
            </a:r>
            <a:r>
              <a:rPr lang="en-US" sz="2400" dirty="0" err="1"/>
              <a:t>Borang</a:t>
            </a:r>
            <a:r>
              <a:rPr lang="en-US" sz="2400" dirty="0"/>
              <a:t> E (CP8D), Income Tax EA form &amp; </a:t>
            </a:r>
            <a:r>
              <a:rPr lang="en-US" sz="2400" dirty="0" err="1"/>
              <a:t>etc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2ABA5-71B3-40A0-89E9-E005A07DD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18" y="4902731"/>
            <a:ext cx="1450146" cy="142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74DE5-1292-4894-A50D-9B65B934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822" y="4902730"/>
            <a:ext cx="1481723" cy="142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B1EAE-0195-4532-9306-9343F4D72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646" y="4902729"/>
            <a:ext cx="1515061" cy="142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928067-8E97-4B00-909F-4902A2101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808" y="4902729"/>
            <a:ext cx="1450146" cy="142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18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9932FC-C908-4276-A10D-DC32AE72F986}"/>
              </a:ext>
            </a:extLst>
          </p:cNvPr>
          <p:cNvSpPr txBox="1"/>
          <p:nvPr/>
        </p:nvSpPr>
        <p:spPr>
          <a:xfrm>
            <a:off x="309716" y="5342850"/>
            <a:ext cx="788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atin typeface="Georgia Pro Light" panose="020B0604020202020204" pitchFamily="18" charset="0"/>
              </a:rPr>
              <a:t>EPF BORANG 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4BF17-1F53-4B34-A41C-E0AD17D2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52" y="353377"/>
            <a:ext cx="7572375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373B1-94B7-41BC-8D70-436F793588FB}"/>
              </a:ext>
            </a:extLst>
          </p:cNvPr>
          <p:cNvSpPr txBox="1"/>
          <p:nvPr/>
        </p:nvSpPr>
        <p:spPr>
          <a:xfrm>
            <a:off x="8554720" y="1172031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Direct print from</a:t>
            </a:r>
          </a:p>
          <a:p>
            <a:r>
              <a:rPr lang="en-US" sz="2400" dirty="0"/>
              <a:t>     SQL Payroll for filling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E-Submission ready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BD1FD1-5BD7-4C86-A712-D5394820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97" y="3237231"/>
            <a:ext cx="4642323" cy="3267392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37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9396A-3B0F-4FFF-851C-3CB8346C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4" y="373697"/>
            <a:ext cx="7572375" cy="481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51E562-C9DF-4155-8210-B4C1AE25AAF9}"/>
              </a:ext>
            </a:extLst>
          </p:cNvPr>
          <p:cNvSpPr txBox="1"/>
          <p:nvPr/>
        </p:nvSpPr>
        <p:spPr>
          <a:xfrm>
            <a:off x="249834" y="5416450"/>
            <a:ext cx="691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Georgia Pro Light" panose="020B0604020202020204" pitchFamily="18" charset="0"/>
              </a:rPr>
              <a:t>SOCSO BORANG 8A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6F351-044A-495C-9456-359376ADA8C6}"/>
              </a:ext>
            </a:extLst>
          </p:cNvPr>
          <p:cNvSpPr txBox="1"/>
          <p:nvPr/>
        </p:nvSpPr>
        <p:spPr>
          <a:xfrm>
            <a:off x="8243926" y="1182191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Direct print from</a:t>
            </a:r>
          </a:p>
          <a:p>
            <a:r>
              <a:rPr lang="en-US" sz="2400" dirty="0"/>
              <a:t>     SQL Payroll for filling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E-Submission ready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FEF47-2D64-49EF-A6A0-30A7ABB8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40" y="3008472"/>
            <a:ext cx="5092526" cy="3584257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62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15D04A-D98C-495F-BC8C-D0379CA8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436881"/>
            <a:ext cx="11232026" cy="17138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More than </a:t>
            </a:r>
            <a:r>
              <a:rPr lang="en-US" sz="2600" b="1" u="sng" dirty="0"/>
              <a:t>400 service centers</a:t>
            </a:r>
            <a:r>
              <a:rPr lang="en-US" sz="2600" dirty="0"/>
              <a:t> in Malaysia is ready to help your business grow. </a:t>
            </a:r>
          </a:p>
          <a:p>
            <a:pPr marL="0" indent="0" algn="ctr">
              <a:buNone/>
            </a:pPr>
            <a:r>
              <a:rPr lang="en-US" sz="2600" dirty="0"/>
              <a:t>To support local business communities, SQL run monthly free trainings and sponsor accounting and tax seminars across all cities in Malaysia.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4E596-3B5A-4BAD-9258-58984B27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2254578"/>
            <a:ext cx="9505353" cy="4427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47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3BFA4-8C5A-4DE3-B75E-A3276335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67640"/>
            <a:ext cx="9591358" cy="435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C0E7D5-80F0-4720-913F-35C56D8A8FBA}"/>
              </a:ext>
            </a:extLst>
          </p:cNvPr>
          <p:cNvSpPr txBox="1"/>
          <p:nvPr/>
        </p:nvSpPr>
        <p:spPr>
          <a:xfrm>
            <a:off x="111760" y="4795594"/>
            <a:ext cx="711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Georgia Pro Light" panose="020B0604020202020204" pitchFamily="18" charset="0"/>
              </a:rPr>
              <a:t>PCB – INCOME TAX CP 39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86E5E-E2D7-4C31-B97D-CF7829A1EB30}"/>
              </a:ext>
            </a:extLst>
          </p:cNvPr>
          <p:cNvSpPr txBox="1"/>
          <p:nvPr/>
        </p:nvSpPr>
        <p:spPr>
          <a:xfrm>
            <a:off x="919479" y="5490031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Direct print from</a:t>
            </a:r>
          </a:p>
          <a:p>
            <a:r>
              <a:rPr lang="en-US" sz="2400" dirty="0"/>
              <a:t>     SQL Payroll for filling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E-Submission ready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56050-F928-4584-8C55-F3075CE7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40" y="3515360"/>
            <a:ext cx="4802997" cy="317500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28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C0E7D5-80F0-4720-913F-35C56D8A8FBA}"/>
              </a:ext>
            </a:extLst>
          </p:cNvPr>
          <p:cNvSpPr txBox="1"/>
          <p:nvPr/>
        </p:nvSpPr>
        <p:spPr>
          <a:xfrm>
            <a:off x="-90805" y="4128586"/>
            <a:ext cx="711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Georgia Pro Light" panose="020B0604020202020204" pitchFamily="18" charset="0"/>
              </a:rPr>
              <a:t>EIS – Lampiran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86E5E-E2D7-4C31-B97D-CF7829A1EB30}"/>
              </a:ext>
            </a:extLst>
          </p:cNvPr>
          <p:cNvSpPr txBox="1"/>
          <p:nvPr/>
        </p:nvSpPr>
        <p:spPr>
          <a:xfrm>
            <a:off x="1131889" y="4982031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Direct print from</a:t>
            </a:r>
          </a:p>
          <a:p>
            <a:r>
              <a:rPr lang="en-US" sz="2400" dirty="0"/>
              <a:t>     SQL Payroll for filling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E-Submission ready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5A5C4-D9AF-462E-AF81-13295AB53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3" y="467084"/>
            <a:ext cx="99060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BE021-C445-4CD1-9F00-475E9333C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12" y="2938854"/>
            <a:ext cx="5305425" cy="360045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CE6F1-6E54-4B10-9EA6-BEB93EA0C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136" y="4624705"/>
            <a:ext cx="3609975" cy="11620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464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4A3BB-5C5C-4BC9-8EB4-D2198065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57" y="1278386"/>
            <a:ext cx="8225790" cy="496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C8862-F84C-427D-AC68-A437A48C69BA}"/>
              </a:ext>
            </a:extLst>
          </p:cNvPr>
          <p:cNvSpPr txBox="1"/>
          <p:nvPr/>
        </p:nvSpPr>
        <p:spPr>
          <a:xfrm>
            <a:off x="942536" y="303277"/>
            <a:ext cx="1020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Georgia Pro Light" panose="020B0604020202020204" pitchFamily="18" charset="0"/>
              </a:rPr>
              <a:t>INCOME TAX EA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B8635-CD3F-4864-A613-1AF00312499A}"/>
              </a:ext>
            </a:extLst>
          </p:cNvPr>
          <p:cNvSpPr txBox="1"/>
          <p:nvPr/>
        </p:nvSpPr>
        <p:spPr>
          <a:xfrm>
            <a:off x="9072881" y="2598003"/>
            <a:ext cx="345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Generate anytime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Batch email to </a:t>
            </a:r>
          </a:p>
          <a:p>
            <a:r>
              <a:rPr lang="en-US" sz="2400" b="1" dirty="0"/>
              <a:t>     individual employee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C1EA0-A59E-4D4A-9BB5-6C58B3910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40" y="6070208"/>
            <a:ext cx="2655926" cy="665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08222-B161-4D5C-8C13-32B77DC05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0" y="1281128"/>
            <a:ext cx="8968562" cy="5019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D3BF38-07D7-4712-A0A5-CBF2B11EA158}"/>
              </a:ext>
            </a:extLst>
          </p:cNvPr>
          <p:cNvSpPr txBox="1"/>
          <p:nvPr/>
        </p:nvSpPr>
        <p:spPr>
          <a:xfrm>
            <a:off x="9107812" y="4444662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Adjustable EA Form figure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891B2-7B2B-4E69-8AA7-C0D2E6903341}"/>
              </a:ext>
            </a:extLst>
          </p:cNvPr>
          <p:cNvSpPr/>
          <p:nvPr/>
        </p:nvSpPr>
        <p:spPr>
          <a:xfrm>
            <a:off x="4371927" y="5862445"/>
            <a:ext cx="4557457" cy="383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8CE39-ABDF-45D3-A9E2-3B8EACA8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36" y="281622"/>
            <a:ext cx="7781925" cy="378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D13D0-F854-4EDA-87D5-3DB48ABE1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264" y="3299513"/>
            <a:ext cx="5524500" cy="32861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529E8-BD4C-435D-B58D-9C58FA262925}"/>
              </a:ext>
            </a:extLst>
          </p:cNvPr>
          <p:cNvSpPr txBox="1"/>
          <p:nvPr/>
        </p:nvSpPr>
        <p:spPr>
          <a:xfrm>
            <a:off x="-1324707" y="4873086"/>
            <a:ext cx="8720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Georgia Pro Light" panose="020B0604020202020204" pitchFamily="18" charset="0"/>
              </a:rPr>
              <a:t>EMPLOYER BORANG E</a:t>
            </a:r>
          </a:p>
          <a:p>
            <a:pPr algn="ctr"/>
            <a:r>
              <a:rPr lang="en-US" sz="4000" b="1" i="1" dirty="0">
                <a:latin typeface="Georgia Pro Light" panose="020B0604020202020204" pitchFamily="18" charset="0"/>
              </a:rPr>
              <a:t> (CP8D)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08F10-B6B7-4DD7-8962-6AD881F8C1A0}"/>
              </a:ext>
            </a:extLst>
          </p:cNvPr>
          <p:cNvSpPr txBox="1"/>
          <p:nvPr/>
        </p:nvSpPr>
        <p:spPr>
          <a:xfrm>
            <a:off x="9005777" y="1356949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Direct print from</a:t>
            </a:r>
          </a:p>
          <a:p>
            <a:r>
              <a:rPr lang="en-US" sz="2400" dirty="0"/>
              <a:t>     SQL Payroll for filling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E-Submission ready 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00D1E2-F07D-49F2-8B21-9312E65E2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576" y="4584065"/>
            <a:ext cx="3571875" cy="11239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14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40ACC-6A79-44C3-A426-BBB4B35E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43" y="1281938"/>
            <a:ext cx="7406180" cy="5217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017608-B419-44EB-B558-910A3DDFA198}"/>
              </a:ext>
            </a:extLst>
          </p:cNvPr>
          <p:cNvSpPr/>
          <p:nvPr/>
        </p:nvSpPr>
        <p:spPr>
          <a:xfrm>
            <a:off x="-507431" y="161072"/>
            <a:ext cx="8698437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Unlimited Year Records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4407E-0F94-4BAE-8091-119D1162F80C}"/>
              </a:ext>
            </a:extLst>
          </p:cNvPr>
          <p:cNvSpPr txBox="1"/>
          <p:nvPr/>
        </p:nvSpPr>
        <p:spPr>
          <a:xfrm>
            <a:off x="8803005" y="1364310"/>
            <a:ext cx="3078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View previous year payroll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Comparison salaries in previous years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Print any year EA Form for any employees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No year end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C9CAF-7259-408D-A50A-B67343364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59" y="6014117"/>
            <a:ext cx="2655926" cy="6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FA1C8-6FF0-456A-9A4D-D8BBDE409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520" y="1964267"/>
            <a:ext cx="9361805" cy="242146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ad-hoc pAYROLL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406D7-6898-46CF-B8E1-4F623EB96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22" y="4385731"/>
            <a:ext cx="4457143" cy="11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50AC89-7B3A-497B-B089-AE2F7A6A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26" y="660596"/>
            <a:ext cx="7317583" cy="5181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A9B5AA-43F4-4EF2-B9DB-76202B89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2098362"/>
            <a:ext cx="11258549" cy="332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Frequency Payroll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FCBE4-FA01-40E4-9C2B-9165A5998AE9}"/>
              </a:ext>
            </a:extLst>
          </p:cNvPr>
          <p:cNvSpPr txBox="1"/>
          <p:nvPr/>
        </p:nvSpPr>
        <p:spPr>
          <a:xfrm>
            <a:off x="365435" y="3047828"/>
            <a:ext cx="424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Frequency payroll allowed you to process your payroll bi-monthly / weekly for certain group of employees.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BD915-3CB1-404D-B3AB-4FF5E1F51DAA}"/>
              </a:ext>
            </a:extLst>
          </p:cNvPr>
          <p:cNvSpPr txBox="1"/>
          <p:nvPr/>
        </p:nvSpPr>
        <p:spPr>
          <a:xfrm>
            <a:off x="365435" y="2169402"/>
            <a:ext cx="431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You can preset which employees entitle</a:t>
            </a:r>
          </a:p>
          <a:p>
            <a:r>
              <a:rPr lang="en-US" dirty="0"/>
              <a:t>     bi-monthly salary in maintain employees.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93194-1F3D-42F0-8DF8-F6050DE133CE}"/>
              </a:ext>
            </a:extLst>
          </p:cNvPr>
          <p:cNvSpPr/>
          <p:nvPr/>
        </p:nvSpPr>
        <p:spPr>
          <a:xfrm>
            <a:off x="10688320" y="889000"/>
            <a:ext cx="508000" cy="1082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CFF31-F884-444D-BC58-F53358D1F508}"/>
              </a:ext>
            </a:extLst>
          </p:cNvPr>
          <p:cNvSpPr/>
          <p:nvPr/>
        </p:nvSpPr>
        <p:spPr>
          <a:xfrm>
            <a:off x="10180320" y="889000"/>
            <a:ext cx="508000" cy="1082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93417E-4046-4878-B0F2-B93F8AC640E8}"/>
              </a:ext>
            </a:extLst>
          </p:cNvPr>
          <p:cNvCxnSpPr>
            <a:cxnSpLocks/>
          </p:cNvCxnSpPr>
          <p:nvPr/>
        </p:nvCxnSpPr>
        <p:spPr>
          <a:xfrm flipV="1">
            <a:off x="10078720" y="1971558"/>
            <a:ext cx="355600" cy="76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7C874A-99B5-4632-88E1-15848E4DF6A4}"/>
              </a:ext>
            </a:extLst>
          </p:cNvPr>
          <p:cNvSpPr txBox="1"/>
          <p:nvPr/>
        </p:nvSpPr>
        <p:spPr>
          <a:xfrm>
            <a:off x="9179756" y="2760836"/>
            <a:ext cx="1797928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Full month salary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86A982-0110-4A15-8624-BF073715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16" y="512920"/>
            <a:ext cx="7351593" cy="59931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58A427-9919-48FA-82B8-9CD84A44BC5F}"/>
              </a:ext>
            </a:extLst>
          </p:cNvPr>
          <p:cNvSpPr/>
          <p:nvPr/>
        </p:nvSpPr>
        <p:spPr>
          <a:xfrm>
            <a:off x="9560560" y="970441"/>
            <a:ext cx="2326640" cy="973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01D78-D22C-4B81-9713-9042E56DE349}"/>
              </a:ext>
            </a:extLst>
          </p:cNvPr>
          <p:cNvSpPr/>
          <p:nvPr/>
        </p:nvSpPr>
        <p:spPr>
          <a:xfrm>
            <a:off x="5872480" y="1554481"/>
            <a:ext cx="3616960" cy="1493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DEA9CB-CF6A-45F6-9419-6ACEFBDCB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837" y="512920"/>
            <a:ext cx="7418872" cy="59931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A188E4-482A-458E-B827-E2A155E18848}"/>
              </a:ext>
            </a:extLst>
          </p:cNvPr>
          <p:cNvSpPr/>
          <p:nvPr/>
        </p:nvSpPr>
        <p:spPr>
          <a:xfrm>
            <a:off x="4611837" y="724372"/>
            <a:ext cx="1717843" cy="6724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8D1241-5EB4-4868-A73F-911A3B04F936}"/>
              </a:ext>
            </a:extLst>
          </p:cNvPr>
          <p:cNvSpPr/>
          <p:nvPr/>
        </p:nvSpPr>
        <p:spPr>
          <a:xfrm>
            <a:off x="6400801" y="1457102"/>
            <a:ext cx="1585592" cy="28304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315E40-44C1-4A82-A06D-D090D2A480A4}"/>
              </a:ext>
            </a:extLst>
          </p:cNvPr>
          <p:cNvCxnSpPr>
            <a:cxnSpLocks/>
          </p:cNvCxnSpPr>
          <p:nvPr/>
        </p:nvCxnSpPr>
        <p:spPr>
          <a:xfrm flipV="1">
            <a:off x="5781041" y="1768628"/>
            <a:ext cx="537212" cy="40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84E340-1C45-4A2D-B6F6-0FE4EB6099F5}"/>
              </a:ext>
            </a:extLst>
          </p:cNvPr>
          <p:cNvSpPr txBox="1"/>
          <p:nvPr/>
        </p:nvSpPr>
        <p:spPr>
          <a:xfrm>
            <a:off x="4679116" y="2169330"/>
            <a:ext cx="1548965" cy="181588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50% salaries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for bi-monthly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-You can also set </a:t>
            </a:r>
            <a:r>
              <a:rPr lang="en-US" sz="1600" dirty="0" err="1">
                <a:solidFill>
                  <a:schemeClr val="accent1"/>
                </a:solidFill>
              </a:rPr>
              <a:t>eg</a:t>
            </a:r>
            <a:r>
              <a:rPr lang="en-US" sz="1600" dirty="0">
                <a:solidFill>
                  <a:schemeClr val="accent1"/>
                </a:solidFill>
              </a:rPr>
              <a:t> 30% of salary for frequency payroll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6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1" grpId="0" animBg="1"/>
      <p:bldP spid="14" grpId="0" animBg="1"/>
      <p:bldP spid="17" grpId="0" animBg="1"/>
      <p:bldP spid="20" grpId="0" animBg="1"/>
      <p:bldP spid="21" grpId="0" animBg="1"/>
      <p:bldP spid="23" grpId="0" animBg="1"/>
      <p:bldP spid="24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57B4E4-DAF5-478B-86DA-3CAF6F12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" y="835660"/>
            <a:ext cx="7010400" cy="5715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CC466-C99D-4E32-8402-DA296392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871934"/>
            <a:ext cx="4166869" cy="4044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 err="1"/>
              <a:t>Adhoc</a:t>
            </a:r>
            <a:r>
              <a:rPr lang="en-US" sz="4000" u="sng" dirty="0"/>
              <a:t> Payroll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07765-9142-416C-8A89-954556564B83}"/>
              </a:ext>
            </a:extLst>
          </p:cNvPr>
          <p:cNvSpPr/>
          <p:nvPr/>
        </p:nvSpPr>
        <p:spPr>
          <a:xfrm>
            <a:off x="426720" y="2804160"/>
            <a:ext cx="833120" cy="7823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65C33-B883-427D-BDEA-6D3989FCECCD}"/>
              </a:ext>
            </a:extLst>
          </p:cNvPr>
          <p:cNvSpPr/>
          <p:nvPr/>
        </p:nvSpPr>
        <p:spPr>
          <a:xfrm>
            <a:off x="1473200" y="2814320"/>
            <a:ext cx="3403600" cy="1574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93E44B-0FDE-4721-A8FC-3B42E589F338}"/>
              </a:ext>
            </a:extLst>
          </p:cNvPr>
          <p:cNvSpPr txBox="1"/>
          <p:nvPr/>
        </p:nvSpPr>
        <p:spPr>
          <a:xfrm>
            <a:off x="7595717" y="829341"/>
            <a:ext cx="3712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Process </a:t>
            </a:r>
            <a:r>
              <a:rPr lang="en-US" dirty="0" err="1"/>
              <a:t>adhoc</a:t>
            </a:r>
            <a:r>
              <a:rPr lang="en-US" dirty="0"/>
              <a:t> pay such as </a:t>
            </a:r>
          </a:p>
          <a:p>
            <a:r>
              <a:rPr lang="en-US" dirty="0"/>
              <a:t>     advance paid, bonus, commission, </a:t>
            </a:r>
          </a:p>
          <a:p>
            <a:r>
              <a:rPr lang="en-US" dirty="0"/>
              <a:t>     director fees &amp;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Unlimited </a:t>
            </a:r>
            <a:r>
              <a:rPr lang="en-US" dirty="0" err="1"/>
              <a:t>adhoc</a:t>
            </a:r>
            <a:r>
              <a:rPr lang="en-US" dirty="0"/>
              <a:t> process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E4A7BC-5F40-46B8-8450-00D703A2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705" y="2191727"/>
            <a:ext cx="3799935" cy="43947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05F36D-9BDE-4F81-ABE9-BCFF712B7593}"/>
              </a:ext>
            </a:extLst>
          </p:cNvPr>
          <p:cNvSpPr/>
          <p:nvPr/>
        </p:nvSpPr>
        <p:spPr>
          <a:xfrm>
            <a:off x="7741920" y="4389118"/>
            <a:ext cx="3657600" cy="16662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37BC21-A850-4B88-B18A-E9F783E7364D}"/>
              </a:ext>
            </a:extLst>
          </p:cNvPr>
          <p:cNvCxnSpPr/>
          <p:nvPr/>
        </p:nvCxnSpPr>
        <p:spPr>
          <a:xfrm flipH="1" flipV="1">
            <a:off x="4876800" y="3210560"/>
            <a:ext cx="853440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E45DEC-E0F0-4B88-AD29-2B464E1168F1}"/>
              </a:ext>
            </a:extLst>
          </p:cNvPr>
          <p:cNvSpPr txBox="1"/>
          <p:nvPr/>
        </p:nvSpPr>
        <p:spPr>
          <a:xfrm>
            <a:off x="4984307" y="3586480"/>
            <a:ext cx="200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Optional to deduct </a:t>
            </a:r>
          </a:p>
          <a:p>
            <a:r>
              <a:rPr lang="en-US" dirty="0">
                <a:solidFill>
                  <a:schemeClr val="accent1"/>
                </a:solidFill>
              </a:rPr>
              <a:t>now or month end </a:t>
            </a:r>
          </a:p>
        </p:txBody>
      </p:sp>
    </p:spTree>
    <p:extLst>
      <p:ext uri="{BB962C8B-B14F-4D97-AF65-F5344CB8AC3E}">
        <p14:creationId xmlns:p14="http://schemas.microsoft.com/office/powerpoint/2010/main" val="1119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F8C6A-96F2-4697-B94C-87502D26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81" y="758776"/>
            <a:ext cx="11258549" cy="56376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Leave Application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Unlimited leave types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Different leave entitlement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Leave application reports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Leave balance reports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Yearly Leave reports 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025A2-F8C4-4970-95C9-A3B044309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42" y="2671762"/>
            <a:ext cx="476250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36F69-1455-46A4-A261-156B96818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59" y="6014117"/>
            <a:ext cx="2655926" cy="6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58178-ADFE-45B8-802F-F75C9687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71120"/>
            <a:ext cx="567690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C02FC-1EB8-4E55-A376-8A87C324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20" y="3429000"/>
            <a:ext cx="6217920" cy="3276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F4831-7516-4F6B-9648-5136E9AE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1120"/>
            <a:ext cx="6825821" cy="25384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Leave Type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Unlimited leave types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146D6-99A6-413D-8FB6-F0D1963ACC49}"/>
              </a:ext>
            </a:extLst>
          </p:cNvPr>
          <p:cNvSpPr txBox="1">
            <a:spLocks/>
          </p:cNvSpPr>
          <p:nvPr/>
        </p:nvSpPr>
        <p:spPr>
          <a:xfrm>
            <a:off x="250190" y="4167101"/>
            <a:ext cx="8117840" cy="1440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r>
              <a:rPr lang="en-US" sz="4000" u="sng" dirty="0"/>
              <a:t>Leave Group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Unlimited level of leave group  such as </a:t>
            </a:r>
          </a:p>
          <a:p>
            <a:pPr marL="0" indent="0">
              <a:buNone/>
            </a:pPr>
            <a:r>
              <a:rPr lang="en-US" sz="2400" dirty="0"/>
              <a:t>    manager level, female leave group &amp; </a:t>
            </a:r>
            <a:r>
              <a:rPr lang="en-US" sz="2400" dirty="0" err="1"/>
              <a:t>etc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90DD5-0660-454A-BD61-0C06A5EBA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40871"/>
            <a:ext cx="5676900" cy="327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C7E799-D1A2-49EE-A242-DABDA03C1F26}"/>
              </a:ext>
            </a:extLst>
          </p:cNvPr>
          <p:cNvSpPr/>
          <p:nvPr/>
        </p:nvSpPr>
        <p:spPr>
          <a:xfrm>
            <a:off x="833002" y="1218449"/>
            <a:ext cx="2519916" cy="24383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FAF37-C99E-4B41-8860-5490A6C552B6}"/>
              </a:ext>
            </a:extLst>
          </p:cNvPr>
          <p:cNvSpPr txBox="1"/>
          <p:nvPr/>
        </p:nvSpPr>
        <p:spPr>
          <a:xfrm>
            <a:off x="6096000" y="1552474"/>
            <a:ext cx="5048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Able to support entitlement leave, </a:t>
            </a:r>
          </a:p>
          <a:p>
            <a:r>
              <a:rPr lang="en-US" sz="2400" dirty="0"/>
              <a:t>     unpaid leave, Brought forward leave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AAB02-2263-4F47-B97C-57784DECDAA4}"/>
              </a:ext>
            </a:extLst>
          </p:cNvPr>
          <p:cNvSpPr txBox="1"/>
          <p:nvPr/>
        </p:nvSpPr>
        <p:spPr>
          <a:xfrm>
            <a:off x="150664" y="5067300"/>
            <a:ext cx="415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Flexible unpaid leave formula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E865B-05CD-4147-BC64-6E51F5F9D9F1}"/>
              </a:ext>
            </a:extLst>
          </p:cNvPr>
          <p:cNvSpPr txBox="1"/>
          <p:nvPr/>
        </p:nvSpPr>
        <p:spPr>
          <a:xfrm>
            <a:off x="150924" y="5586551"/>
            <a:ext cx="5091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Support Leave brought forward with </a:t>
            </a:r>
          </a:p>
          <a:p>
            <a:r>
              <a:rPr lang="en-US" sz="2400" dirty="0"/>
              <a:t>    max day</a:t>
            </a:r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D51224-E1C6-42F6-8E92-FB99A04A7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933" y="3399999"/>
            <a:ext cx="4276725" cy="32766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695AD2-89F8-4979-89CD-10E0199D6C39}"/>
              </a:ext>
            </a:extLst>
          </p:cNvPr>
          <p:cNvSpPr/>
          <p:nvPr/>
        </p:nvSpPr>
        <p:spPr>
          <a:xfrm>
            <a:off x="8544560" y="4055572"/>
            <a:ext cx="1899920" cy="10117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52F525-5035-4186-BD3F-F8F01ADFD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156" y="3391236"/>
            <a:ext cx="6257084" cy="33732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EF2F81-709A-4F14-B302-EEFAB262373B}"/>
              </a:ext>
            </a:extLst>
          </p:cNvPr>
          <p:cNvSpPr/>
          <p:nvPr/>
        </p:nvSpPr>
        <p:spPr>
          <a:xfrm>
            <a:off x="8483600" y="4234157"/>
            <a:ext cx="3376930" cy="44960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/>
      <p:bldP spid="10" grpId="0"/>
      <p:bldP spid="11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4083D1-6677-482F-8041-E1CB4BD7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425" y="1964267"/>
            <a:ext cx="8993700" cy="2421464"/>
          </a:xfrm>
        </p:spPr>
        <p:txBody>
          <a:bodyPr>
            <a:noAutofit/>
          </a:bodyPr>
          <a:lstStyle/>
          <a:p>
            <a:r>
              <a:rPr lang="en-US" sz="6600" dirty="0"/>
              <a:t>SQL - PUBLIC LISTED co &amp; PROMINENT USERS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91CEA4-8EAB-4DEC-B424-903C05560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MORE THAN </a:t>
            </a:r>
            <a:r>
              <a:rPr lang="en-US" sz="2800" b="1" dirty="0"/>
              <a:t>180,000</a:t>
            </a:r>
            <a:r>
              <a:rPr lang="en-US" sz="2000" dirty="0"/>
              <a:t> ACCOUNTING &amp; BUSINESS USE </a:t>
            </a:r>
            <a:r>
              <a:rPr lang="en-US" sz="2000" dirty="0" err="1"/>
              <a:t>sql</a:t>
            </a:r>
            <a:r>
              <a:rPr lang="en-US" sz="2000" dirty="0"/>
              <a:t> account &amp; </a:t>
            </a:r>
            <a:r>
              <a:rPr lang="en-US" sz="2000" dirty="0" err="1"/>
              <a:t>sql</a:t>
            </a:r>
            <a:r>
              <a:rPr lang="en-US" sz="2000" dirty="0"/>
              <a:t> payroll for their daily operation. </a:t>
            </a:r>
          </a:p>
        </p:txBody>
      </p:sp>
    </p:spTree>
    <p:extLst>
      <p:ext uri="{BB962C8B-B14F-4D97-AF65-F5344CB8AC3E}">
        <p14:creationId xmlns:p14="http://schemas.microsoft.com/office/powerpoint/2010/main" val="16573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EDB0-891B-4ABC-8211-BE046306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406401"/>
            <a:ext cx="10418446" cy="69088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+mn-lt"/>
              </a:rPr>
              <a:t>Leave – As small as minute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C1D68-2AF9-45B2-B625-53D8BC995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" y="1949965"/>
            <a:ext cx="11394439" cy="4420355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208FA-8D84-4DE2-ADB0-692ABA17362D}"/>
              </a:ext>
            </a:extLst>
          </p:cNvPr>
          <p:cNvSpPr txBox="1"/>
          <p:nvPr/>
        </p:nvSpPr>
        <p:spPr>
          <a:xfrm>
            <a:off x="398780" y="1047165"/>
            <a:ext cx="770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Apply leave by day, half day, hour &amp; even minute </a:t>
            </a:r>
          </a:p>
          <a:p>
            <a:r>
              <a:rPr lang="en-US" sz="2400" dirty="0"/>
              <a:t>     for </a:t>
            </a:r>
            <a:r>
              <a:rPr lang="en-US" sz="2400" dirty="0" err="1"/>
              <a:t>eg</a:t>
            </a:r>
            <a:r>
              <a:rPr lang="en-US" sz="2400" dirty="0"/>
              <a:t> : Lateness for 30 min, or time leave 1 hour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6C572-AFD8-4960-8C4B-7BE04383E74B}"/>
              </a:ext>
            </a:extLst>
          </p:cNvPr>
          <p:cNvSpPr/>
          <p:nvPr/>
        </p:nvSpPr>
        <p:spPr>
          <a:xfrm>
            <a:off x="5181600" y="4389120"/>
            <a:ext cx="1351280" cy="13004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F8C6A-96F2-4697-B94C-87502D26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81" y="1322362"/>
            <a:ext cx="11258549" cy="50740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Employees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Apply leave anywhere anytime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Employees dashboard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Leave records  such as pending, approved, rejected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Leave balance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Payroll info, Payroll summary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626BE-5255-4D6E-8EDB-6F2B95A0F620}"/>
              </a:ext>
            </a:extLst>
          </p:cNvPr>
          <p:cNvSpPr/>
          <p:nvPr/>
        </p:nvSpPr>
        <p:spPr>
          <a:xfrm>
            <a:off x="786181" y="497205"/>
            <a:ext cx="59575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Light" panose="020B0604020202020204" pitchFamily="18" charset="0"/>
              </a:rPr>
              <a:t>E Leave </a:t>
            </a:r>
            <a:endParaRPr lang="en-US" sz="6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 Pro Cond Light" panose="020B0604020202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51502-6673-4FBE-AD6A-47E1A0E24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8" y="279074"/>
            <a:ext cx="3543667" cy="6299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043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F8C6A-96F2-4697-B94C-87502D26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181" y="1322362"/>
            <a:ext cx="11258549" cy="50740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u="sng" dirty="0"/>
              <a:t>Employer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Approved leave anytime anywhere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Apply leave on-behalf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Manager dashboard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View employees leave application, records, balance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Payroll info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626BE-5255-4D6E-8EDB-6F2B95A0F620}"/>
              </a:ext>
            </a:extLst>
          </p:cNvPr>
          <p:cNvSpPr/>
          <p:nvPr/>
        </p:nvSpPr>
        <p:spPr>
          <a:xfrm>
            <a:off x="786181" y="497205"/>
            <a:ext cx="101314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Light" panose="020B0604020202020204" pitchFamily="18" charset="0"/>
              </a:rPr>
              <a:t>E Leave </a:t>
            </a:r>
            <a:endParaRPr lang="en-US" sz="6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 Pro Cond Light" panose="020B0604020202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A2D46-AEF3-4679-855C-B36DF8A8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98" y="96551"/>
            <a:ext cx="3543667" cy="6299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939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background">
            <a:extLst>
              <a:ext uri="{FF2B5EF4-FFF2-40B4-BE49-F238E27FC236}">
                <a16:creationId xmlns:a16="http://schemas.microsoft.com/office/drawing/2014/main" id="{378344CE-2997-4DDE-8553-D182937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AM">
            <a:extLst>
              <a:ext uri="{FF2B5EF4-FFF2-40B4-BE49-F238E27FC236}">
                <a16:creationId xmlns:a16="http://schemas.microsoft.com/office/drawing/2014/main" id="{5867CA2A-7875-4A37-90CD-45BAF76B05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6" y="179057"/>
            <a:ext cx="2315042" cy="10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241D2-5734-4DED-9067-39FE8FB0EF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4" y="5259883"/>
            <a:ext cx="2326169" cy="1287241"/>
          </a:xfrm>
          <a:prstGeom prst="rect">
            <a:avLst/>
          </a:prstGeom>
        </p:spPr>
      </p:pic>
      <p:pic>
        <p:nvPicPr>
          <p:cNvPr id="7" name="Picture 6" descr="dunkin-donuts">
            <a:extLst>
              <a:ext uri="{FF2B5EF4-FFF2-40B4-BE49-F238E27FC236}">
                <a16:creationId xmlns:a16="http://schemas.microsoft.com/office/drawing/2014/main" id="{92512259-842E-43FA-B8AD-11A7481AAB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97" y="1467602"/>
            <a:ext cx="2493508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86379-D09F-4F2C-B875-AE024A50731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63" y="1578333"/>
            <a:ext cx="2096262" cy="666868"/>
          </a:xfrm>
          <a:prstGeom prst="rect">
            <a:avLst/>
          </a:prstGeom>
          <a:noFill/>
        </p:spPr>
      </p:pic>
      <p:pic>
        <p:nvPicPr>
          <p:cNvPr id="9" name="Picture 8" descr="HwaTaiLogo">
            <a:extLst>
              <a:ext uri="{FF2B5EF4-FFF2-40B4-BE49-F238E27FC236}">
                <a16:creationId xmlns:a16="http://schemas.microsoft.com/office/drawing/2014/main" id="{FEF96A82-F239-4522-BE02-145EF2C67AF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76" y="3992303"/>
            <a:ext cx="2256437" cy="101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69D86B-045A-415C-825C-CAB587CA12E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63" y="2808764"/>
            <a:ext cx="2083686" cy="88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ERYL'S CHOCOLATE">
            <a:extLst>
              <a:ext uri="{FF2B5EF4-FFF2-40B4-BE49-F238E27FC236}">
                <a16:creationId xmlns:a16="http://schemas.microsoft.com/office/drawing/2014/main" id="{F9E8F500-2D7B-4D91-8646-77C9586CED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3" y="3822591"/>
            <a:ext cx="2229557" cy="1287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13FC75-BB93-4FF5-9B72-0B0FDE4C98F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0" y="1481143"/>
            <a:ext cx="2184578" cy="9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79B15D-65D7-4D92-A7AF-2C4E766E42E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0" y="2501390"/>
            <a:ext cx="2158179" cy="12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NSK">
            <a:extLst>
              <a:ext uri="{FF2B5EF4-FFF2-40B4-BE49-F238E27FC236}">
                <a16:creationId xmlns:a16="http://schemas.microsoft.com/office/drawing/2014/main" id="{09721CD7-B81F-463D-8821-A3A1FF4F217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3" y="2685403"/>
            <a:ext cx="1602738" cy="11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FC3979-B7AD-4B6D-A75C-7FE1C4EA43B4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37" y="305393"/>
            <a:ext cx="2041659" cy="96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F96AE5-8570-4F75-94C0-25A65E926D14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55" y="1291144"/>
            <a:ext cx="1823822" cy="14292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C019DD-0D98-4090-B081-A9278D0D4522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34" y="164809"/>
            <a:ext cx="2020633" cy="102192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1B991B-9B22-40FB-8F74-9E5BE763C6FB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60" y="1467602"/>
            <a:ext cx="2142169" cy="107631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00B101F-50C8-4BE4-805E-72F2A4BF5CD0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82" y="4636219"/>
            <a:ext cx="1104797" cy="150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DA4B4B8-191C-43EF-BE74-0937244DDA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1680" y="5098668"/>
            <a:ext cx="1459702" cy="1508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7AE4B17-B1F0-496A-B1C7-5EBE4DB21D3A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43" y="2720371"/>
            <a:ext cx="1385980" cy="1287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3E0824-64A9-4531-B8CF-D9D97A08A3D6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78" y="2501390"/>
            <a:ext cx="1777772" cy="175317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D2C0964-06C5-4078-94A1-DBE866E29FB1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91" y="162828"/>
            <a:ext cx="2142169" cy="96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2E6E79E-CDF7-4EC5-BAA0-D6E2BF7FDAEC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21" y="4237888"/>
            <a:ext cx="2474822" cy="10664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BE955BC-79A7-434A-8661-B2BC6CFF90AF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50" y="4153005"/>
            <a:ext cx="1952666" cy="115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8D4528A-5011-4257-B902-AC943437F51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097" y="5550725"/>
            <a:ext cx="2474822" cy="65658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70DCF49-0A80-4740-82B6-E3D12B5DE7B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312226" y="26500"/>
            <a:ext cx="1602738" cy="135706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625D8E7-2A10-41EC-B43F-BDFF76B8F40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80989" y="5421815"/>
            <a:ext cx="2841152" cy="7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4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background">
            <a:extLst>
              <a:ext uri="{FF2B5EF4-FFF2-40B4-BE49-F238E27FC236}">
                <a16:creationId xmlns:a16="http://schemas.microsoft.com/office/drawing/2014/main" id="{378344CE-2997-4DDE-8553-D182937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Baagus_bagusckla">
            <a:extLst>
              <a:ext uri="{FF2B5EF4-FFF2-40B4-BE49-F238E27FC236}">
                <a16:creationId xmlns:a16="http://schemas.microsoft.com/office/drawing/2014/main" id="{75E8F82F-DD79-4E47-99B0-C2D6E23A60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46" y="5876142"/>
            <a:ext cx="2451552" cy="70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Shine_Shine_CarWash">
            <a:extLst>
              <a:ext uri="{FF2B5EF4-FFF2-40B4-BE49-F238E27FC236}">
                <a16:creationId xmlns:a16="http://schemas.microsoft.com/office/drawing/2014/main" id="{E0541B83-8E91-472C-96C9-AB8811DC52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61" y="4083126"/>
            <a:ext cx="1320413" cy="116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718C91-02F2-4FC1-9458-C583954EA6B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4" y="4145228"/>
            <a:ext cx="1381125" cy="106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A03507-B034-4B23-A126-F32D46DE90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" y="1687513"/>
            <a:ext cx="1174342" cy="13516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DBDDA6-3826-41C4-A8F2-7730FC4DA25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38" y="3249870"/>
            <a:ext cx="3040167" cy="7043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BFBEE0-3CDF-41D4-9F3C-3B66611CC7C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1" y="5490232"/>
            <a:ext cx="3234060" cy="59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7AE32E-CF85-4F1D-9726-C03398A19A9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07" y="3164984"/>
            <a:ext cx="2672080" cy="6337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4FDA583-29AA-4A58-B0E3-A712C18DD62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0" y="3226119"/>
            <a:ext cx="2048609" cy="556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8BE3BB-863A-4819-AE61-521F1A2F041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78" y="6248264"/>
            <a:ext cx="1745084" cy="35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806073A-6952-47B2-8D2A-E6870035FA8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8" y="4365749"/>
            <a:ext cx="1980863" cy="7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05E5848-8345-463F-B610-288E7413CABC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32" y="5771415"/>
            <a:ext cx="2158640" cy="75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C6F18B-A66A-4370-9BD1-56EA61ED2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7999" y="1890123"/>
            <a:ext cx="2807470" cy="773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F1F665-410A-482D-875D-85C2D1F603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5536" y="4192484"/>
            <a:ext cx="1980863" cy="11941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FB40688-B474-4E6D-9D6E-AE998315CD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2260" y="3197121"/>
            <a:ext cx="2752725" cy="61649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EC58CE-4B47-4AF4-BFAE-6EBC3B4D01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903" y="465496"/>
            <a:ext cx="2730130" cy="809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0AACFB2-1A46-4757-B60F-36B4C9A460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7080" y="6265906"/>
            <a:ext cx="1504689" cy="38440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34C968D-0CE4-4C11-8D5D-F865446C5D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29980" y="1803010"/>
            <a:ext cx="1216717" cy="9823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AF32529-078F-4A8A-BF89-8F28A89A63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4061" y="5419639"/>
            <a:ext cx="1407488" cy="11974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7A94ABA-FF08-4BBC-B4A3-09FDA710C8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24160" y="174932"/>
            <a:ext cx="1423438" cy="150619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402E26C-A1DA-4CF2-886D-F5EA23DD0E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33126" y="1903982"/>
            <a:ext cx="2451552" cy="7905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573DCEE-CCFE-457B-A768-78906A68944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61960" y="5566503"/>
            <a:ext cx="2342390" cy="1039670"/>
          </a:xfrm>
          <a:prstGeom prst="rect">
            <a:avLst/>
          </a:prstGeom>
        </p:spPr>
      </p:pic>
      <p:pic>
        <p:nvPicPr>
          <p:cNvPr id="77" name="Picture 76" descr="Spritzer_Cactus">
            <a:extLst>
              <a:ext uri="{FF2B5EF4-FFF2-40B4-BE49-F238E27FC236}">
                <a16:creationId xmlns:a16="http://schemas.microsoft.com/office/drawing/2014/main" id="{74CD092F-3EAF-4E67-AB47-F073D9E0FA36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91" y="4087183"/>
            <a:ext cx="1772945" cy="132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72A30AC-5348-414A-8990-AE317C4CA5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314" y="1937130"/>
            <a:ext cx="3131372" cy="633730"/>
          </a:xfrm>
          <a:prstGeom prst="rect">
            <a:avLst/>
          </a:prstGeom>
        </p:spPr>
      </p:pic>
      <p:pic>
        <p:nvPicPr>
          <p:cNvPr id="80" name="Picture 79" descr="MaraLiner2">
            <a:extLst>
              <a:ext uri="{FF2B5EF4-FFF2-40B4-BE49-F238E27FC236}">
                <a16:creationId xmlns:a16="http://schemas.microsoft.com/office/drawing/2014/main" id="{994255AD-0158-45D8-897D-0260B6489A94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69" y="4314643"/>
            <a:ext cx="2345202" cy="63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E555266-0E7E-4244-8C70-FA76F9DE4AB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43112" y="336374"/>
            <a:ext cx="2334648" cy="86368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F088765-DDEE-481A-A57D-6A707060DFBF}"/>
              </a:ext>
            </a:extLst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83" y="377102"/>
            <a:ext cx="2046928" cy="85839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5F04632-7FB1-4E8A-AF79-6C58FA8C00D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21734" y="492818"/>
            <a:ext cx="2489488" cy="7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0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background">
            <a:extLst>
              <a:ext uri="{FF2B5EF4-FFF2-40B4-BE49-F238E27FC236}">
                <a16:creationId xmlns:a16="http://schemas.microsoft.com/office/drawing/2014/main" id="{378344CE-2997-4DDE-8553-D182937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bodyshop">
            <a:extLst>
              <a:ext uri="{FF2B5EF4-FFF2-40B4-BE49-F238E27FC236}">
                <a16:creationId xmlns:a16="http://schemas.microsoft.com/office/drawing/2014/main" id="{FB6EFD85-2055-401A-AEFF-9BA988E4F6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142240"/>
            <a:ext cx="157480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Napure">
            <a:extLst>
              <a:ext uri="{FF2B5EF4-FFF2-40B4-BE49-F238E27FC236}">
                <a16:creationId xmlns:a16="http://schemas.microsoft.com/office/drawing/2014/main" id="{78D3C132-9B69-42D0-8B37-59311792A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62560"/>
            <a:ext cx="2458720" cy="11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breadstory2">
            <a:extLst>
              <a:ext uri="{FF2B5EF4-FFF2-40B4-BE49-F238E27FC236}">
                <a16:creationId xmlns:a16="http://schemas.microsoft.com/office/drawing/2014/main" id="{A0B30268-6D79-4C8B-B2F8-F6AF1F852E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177800"/>
            <a:ext cx="1399857" cy="124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CAD95B-510D-4478-8A21-069F8888E79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" y="1584960"/>
            <a:ext cx="1836420" cy="85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A1 Bak Kut Teh">
            <a:extLst>
              <a:ext uri="{FF2B5EF4-FFF2-40B4-BE49-F238E27FC236}">
                <a16:creationId xmlns:a16="http://schemas.microsoft.com/office/drawing/2014/main" id="{C55DCDEB-55B5-4793-8A78-DE7E2618948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898" y="2736451"/>
            <a:ext cx="1145222" cy="168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VivaMall_Logo">
            <a:extLst>
              <a:ext uri="{FF2B5EF4-FFF2-40B4-BE49-F238E27FC236}">
                <a16:creationId xmlns:a16="http://schemas.microsoft.com/office/drawing/2014/main" id="{46D76113-84AB-42E0-ADD2-3C5E5927207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584960"/>
            <a:ext cx="1951990" cy="85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Pasukhas-group">
            <a:extLst>
              <a:ext uri="{FF2B5EF4-FFF2-40B4-BE49-F238E27FC236}">
                <a16:creationId xmlns:a16="http://schemas.microsoft.com/office/drawing/2014/main" id="{664929AD-CFCB-4406-BC26-4905CC4CFD6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8" y="366236"/>
            <a:ext cx="2102803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pastry-pro">
            <a:extLst>
              <a:ext uri="{FF2B5EF4-FFF2-40B4-BE49-F238E27FC236}">
                <a16:creationId xmlns:a16="http://schemas.microsoft.com/office/drawing/2014/main" id="{277C8721-CF28-44DD-98BE-C048C4F5B1D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3" y="3187224"/>
            <a:ext cx="2230437" cy="63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Korea_Wallpaper">
            <a:extLst>
              <a:ext uri="{FF2B5EF4-FFF2-40B4-BE49-F238E27FC236}">
                <a16:creationId xmlns:a16="http://schemas.microsoft.com/office/drawing/2014/main" id="{91312453-5A36-447E-AC15-C08760454FF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" y="2761376"/>
            <a:ext cx="134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V-Kool">
            <a:extLst>
              <a:ext uri="{FF2B5EF4-FFF2-40B4-BE49-F238E27FC236}">
                <a16:creationId xmlns:a16="http://schemas.microsoft.com/office/drawing/2014/main" id="{D5690329-6D21-4AE8-8CEB-AA1B6FDA56F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50" y="1541500"/>
            <a:ext cx="2230437" cy="98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872878-B944-4AC6-86A8-C97FCD6A013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16" y="2862817"/>
            <a:ext cx="2102802" cy="116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60FD55-F1C0-4F91-A26D-A021A9ED0C46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92" y="2802233"/>
            <a:ext cx="1842453" cy="125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Techlane_Karpesky">
            <a:extLst>
              <a:ext uri="{FF2B5EF4-FFF2-40B4-BE49-F238E27FC236}">
                <a16:creationId xmlns:a16="http://schemas.microsoft.com/office/drawing/2014/main" id="{25CA29E5-D40F-4570-A0F0-7D2EE7E8F506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98" y="1604960"/>
            <a:ext cx="2492852" cy="8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elebrityFitness_Logo2">
            <a:extLst>
              <a:ext uri="{FF2B5EF4-FFF2-40B4-BE49-F238E27FC236}">
                <a16:creationId xmlns:a16="http://schemas.microsoft.com/office/drawing/2014/main" id="{15BB7A75-1728-496D-9976-4E53E70F1D91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40" y="184309"/>
            <a:ext cx="2230437" cy="116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Getha_logo">
            <a:extLst>
              <a:ext uri="{FF2B5EF4-FFF2-40B4-BE49-F238E27FC236}">
                <a16:creationId xmlns:a16="http://schemas.microsoft.com/office/drawing/2014/main" id="{7A1F183F-4DDC-49AA-9F8E-D044417E4BE6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9" y="3029261"/>
            <a:ext cx="1949450" cy="94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UHY_Malayia">
            <a:extLst>
              <a:ext uri="{FF2B5EF4-FFF2-40B4-BE49-F238E27FC236}">
                <a16:creationId xmlns:a16="http://schemas.microsoft.com/office/drawing/2014/main" id="{B2F91AED-AFCB-4AD5-88F9-13D2A43929D3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025" y="1595591"/>
            <a:ext cx="1899920" cy="86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E910C33-0153-4027-AD33-501BB53E4D5C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7" y="4367530"/>
            <a:ext cx="2230437" cy="70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901578A-6F3D-4C67-9690-7C8002D396D3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44" y="4377173"/>
            <a:ext cx="2102802" cy="70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9CA7FFE-6754-4E99-B384-D560536E8DFD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898" y="366236"/>
            <a:ext cx="1520190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FFD0C1-BBFE-4137-9F5A-978FBBC9CAA8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" y="5474017"/>
            <a:ext cx="3412490" cy="8010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C2E883C-F917-4291-BD82-AC40348942B5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41" y="4256470"/>
            <a:ext cx="1839436" cy="8848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6A1FFFF-1B4D-4AD7-8EA8-DBE8874C7644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60" y="5496776"/>
            <a:ext cx="2680255" cy="801053"/>
          </a:xfrm>
          <a:prstGeom prst="rect">
            <a:avLst/>
          </a:prstGeom>
        </p:spPr>
      </p:pic>
      <p:pic>
        <p:nvPicPr>
          <p:cNvPr id="59" name="Picture 58" descr="Image result for skynet logo png">
            <a:extLst>
              <a:ext uri="{FF2B5EF4-FFF2-40B4-BE49-F238E27FC236}">
                <a16:creationId xmlns:a16="http://schemas.microsoft.com/office/drawing/2014/main" id="{F44110FC-D590-4FA4-ACA4-0C7CED64ECF7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5" y="5526704"/>
            <a:ext cx="2438083" cy="7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BB963A2-BE33-41CB-9ED0-F142B3AA5864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38" y="5372952"/>
            <a:ext cx="1932305" cy="10486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F8DAEA8-A8F2-420D-B2E3-F9F8B249593D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88" y="4373508"/>
            <a:ext cx="3690699" cy="6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6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ite background">
            <a:extLst>
              <a:ext uri="{FF2B5EF4-FFF2-40B4-BE49-F238E27FC236}">
                <a16:creationId xmlns:a16="http://schemas.microsoft.com/office/drawing/2014/main" id="{378344CE-2997-4DDE-8553-D182937E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48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19EF5-74D3-4DEF-B285-7D0ECA1D95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2" y="206837"/>
            <a:ext cx="1443316" cy="12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199F52-2115-4B81-9879-91FBB78BD7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65" y="1857703"/>
            <a:ext cx="2518358" cy="79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BC1F3F-3510-418B-BA39-2A70B1F2AB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80" y="481055"/>
            <a:ext cx="2518358" cy="83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823A05-CDE5-4392-B8A8-1B3907C1447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75" y="561419"/>
            <a:ext cx="2518357" cy="61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8673A41-D0DF-49BB-B762-B2BA222882A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" y="3007360"/>
            <a:ext cx="2384836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686D42-D710-4101-8E4D-EEB0AF34FE7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8" y="1701588"/>
            <a:ext cx="2347521" cy="10124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C9E8A8-7C10-48C4-A683-DB53B36A1EE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28" y="3074886"/>
            <a:ext cx="3126223" cy="7916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C704BF8-98B0-4661-9B63-EC8165D1CB0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01" y="1857703"/>
            <a:ext cx="1407108" cy="9950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4D0931E-59DC-413D-AFF7-9C07E57C2D9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200" y="4887782"/>
            <a:ext cx="2970120" cy="83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CE38280-72A5-49A1-B3BB-0C6BF1AB0A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804" y="6006408"/>
            <a:ext cx="7895851" cy="6327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4C6C1F6-0DD2-40D4-9089-F4B5EEB33A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5153" y="5037391"/>
            <a:ext cx="3059012" cy="60253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AEECD2C-1702-496F-8A00-8948B09C93CB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46" y="477009"/>
            <a:ext cx="2194800" cy="79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DB9DAF0-D98E-49FB-9322-56B294085F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3909" y="1833021"/>
            <a:ext cx="2177845" cy="9950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E4875F3-2F1F-4405-B367-03C062F4B8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54707" y="561419"/>
            <a:ext cx="1284142" cy="6144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E9ECFFD-0528-40FA-984D-08F2CEDD99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520" y="4793313"/>
            <a:ext cx="2009237" cy="9950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D986CA3-71F6-49CB-840B-E00A78865A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2340" y="6041379"/>
            <a:ext cx="3363974" cy="52901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3426E1-A819-4ADA-9F9C-D022DCE60E2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51865" y="3033914"/>
            <a:ext cx="3284048" cy="8024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59BB71F-5C20-4547-9A2D-B4F68872E79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59319" y="1857703"/>
            <a:ext cx="2762659" cy="7916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17CA9F8-D10A-40F8-9723-03F22CD0BD7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7440" y="4664635"/>
            <a:ext cx="1514119" cy="121129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BBF4D2C-2372-4963-B6A1-5D5AC052072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93707" y="3886033"/>
            <a:ext cx="2011729" cy="80249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A75F308-2CF5-4DAD-8B1A-431AE6CF3A8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3397" y="2982551"/>
            <a:ext cx="2518357" cy="87070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BDEFAB8-4242-4BAD-A363-52850BA5783A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60" y="3973566"/>
            <a:ext cx="2188740" cy="71183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288F036-0BA2-4D7C-A3E5-8BC001F118A1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7" y="3960157"/>
            <a:ext cx="1914207" cy="76200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41FE7FD-B497-4207-A403-6FA7D19BF5F0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90" y="4051326"/>
            <a:ext cx="126047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1AFCE6-80AE-4D9B-8638-4901B6C08CD0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47" y="4861186"/>
            <a:ext cx="1260475" cy="10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 descr="Vitrox">
            <a:extLst>
              <a:ext uri="{FF2B5EF4-FFF2-40B4-BE49-F238E27FC236}">
                <a16:creationId xmlns:a16="http://schemas.microsoft.com/office/drawing/2014/main" id="{EC871DF5-CE21-46B0-97C8-0E58501BC7DF}"/>
              </a:ext>
            </a:extLst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79" y="3925329"/>
            <a:ext cx="17049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 descr="CNI">
            <a:extLst>
              <a:ext uri="{FF2B5EF4-FFF2-40B4-BE49-F238E27FC236}">
                <a16:creationId xmlns:a16="http://schemas.microsoft.com/office/drawing/2014/main" id="{7F68261B-5A96-4C77-9BC1-27566EC1438F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93" y="4093366"/>
            <a:ext cx="1272540" cy="518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18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7BAB-D2E3-4951-9693-905D3A62C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8" y="4385731"/>
            <a:ext cx="7190426" cy="18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2109</TotalTime>
  <Words>964</Words>
  <Application>Microsoft Office PowerPoint</Application>
  <PresentationFormat>Widescreen</PresentationFormat>
  <Paragraphs>203</Paragraphs>
  <Slides>42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Georgia Pro Cond Light</vt:lpstr>
      <vt:lpstr>Georgia Pro Light</vt:lpstr>
      <vt:lpstr>Wingdings</vt:lpstr>
      <vt:lpstr>Celestial</vt:lpstr>
      <vt:lpstr>PowerPoint Presentation</vt:lpstr>
      <vt:lpstr>PowerPoint Presentation</vt:lpstr>
      <vt:lpstr>PowerPoint Presentation</vt:lpstr>
      <vt:lpstr>SQL - PUBLIC LISTED co &amp; PROMINENT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SQL Payroll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Pre-key in your pending payroll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ad-hoc pAYROLL</vt:lpstr>
      <vt:lpstr>PowerPoint Presentation</vt:lpstr>
      <vt:lpstr>PowerPoint Presentation</vt:lpstr>
      <vt:lpstr>PowerPoint Presentation</vt:lpstr>
      <vt:lpstr>PowerPoint Presentation</vt:lpstr>
      <vt:lpstr>Leave – As small as minute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Estream SQL</dc:creator>
  <cp:lastModifiedBy>Estream SQL</cp:lastModifiedBy>
  <cp:revision>109</cp:revision>
  <dcterms:created xsi:type="dcterms:W3CDTF">2018-12-13T06:08:05Z</dcterms:created>
  <dcterms:modified xsi:type="dcterms:W3CDTF">2019-01-17T06:35:52Z</dcterms:modified>
</cp:coreProperties>
</file>