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58" r:id="rId2"/>
    <p:sldId id="256" r:id="rId3"/>
    <p:sldId id="259" r:id="rId4"/>
    <p:sldId id="264" r:id="rId5"/>
    <p:sldId id="260" r:id="rId6"/>
    <p:sldId id="265" r:id="rId7"/>
    <p:sldId id="266" r:id="rId8"/>
    <p:sldId id="328" r:id="rId9"/>
    <p:sldId id="327" r:id="rId10"/>
    <p:sldId id="294" r:id="rId11"/>
    <p:sldId id="267" r:id="rId12"/>
    <p:sldId id="270" r:id="rId13"/>
    <p:sldId id="268" r:id="rId14"/>
    <p:sldId id="305" r:id="rId15"/>
    <p:sldId id="333" r:id="rId16"/>
    <p:sldId id="334" r:id="rId17"/>
    <p:sldId id="271" r:id="rId18"/>
    <p:sldId id="272" r:id="rId19"/>
    <p:sldId id="273" r:id="rId20"/>
    <p:sldId id="335" r:id="rId21"/>
    <p:sldId id="312" r:id="rId22"/>
    <p:sldId id="313" r:id="rId23"/>
    <p:sldId id="263" r:id="rId24"/>
    <p:sldId id="296" r:id="rId25"/>
    <p:sldId id="329" r:id="rId26"/>
    <p:sldId id="331" r:id="rId27"/>
    <p:sldId id="278" r:id="rId28"/>
    <p:sldId id="322" r:id="rId29"/>
    <p:sldId id="293" r:id="rId30"/>
    <p:sldId id="297" r:id="rId31"/>
    <p:sldId id="321" r:id="rId32"/>
    <p:sldId id="315" r:id="rId33"/>
    <p:sldId id="289" r:id="rId34"/>
    <p:sldId id="316" r:id="rId35"/>
    <p:sldId id="291" r:id="rId36"/>
    <p:sldId id="332" r:id="rId37"/>
    <p:sldId id="318" r:id="rId38"/>
    <p:sldId id="281" r:id="rId39"/>
    <p:sldId id="280" r:id="rId40"/>
    <p:sldId id="319" r:id="rId41"/>
    <p:sldId id="339" r:id="rId42"/>
    <p:sldId id="320" r:id="rId43"/>
    <p:sldId id="287" r:id="rId44"/>
    <p:sldId id="323" r:id="rId45"/>
    <p:sldId id="344" r:id="rId46"/>
    <p:sldId id="336" r:id="rId47"/>
    <p:sldId id="324" r:id="rId48"/>
    <p:sldId id="325" r:id="rId49"/>
    <p:sldId id="326" r:id="rId50"/>
    <p:sldId id="340" r:id="rId51"/>
    <p:sldId id="341" r:id="rId52"/>
    <p:sldId id="343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884106"/>
    <a:srgbClr val="0163CF"/>
    <a:srgbClr val="3366FF"/>
    <a:srgbClr val="007033"/>
    <a:srgbClr val="007CA8"/>
    <a:srgbClr val="A95007"/>
    <a:srgbClr val="753805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71" autoAdjust="0"/>
    <p:restoredTop sz="94518" autoAdjust="0"/>
  </p:normalViewPr>
  <p:slideViewPr>
    <p:cSldViewPr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3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066D2-44C7-41AD-B648-102CCC716B7A}" type="datetimeFigureOut">
              <a:rPr lang="en-US" smtClean="0"/>
              <a:t>01/12/2014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08773-87C9-4CD2-AC2A-DCE2244DE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3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25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E0CFF-338D-459F-AC01-CF20B65FC773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3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5BA7-FB96-4319-8781-39D10D537ABE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79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25EC-6245-4318-B84F-70D8BE289277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7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58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DBDE-9C5F-4356-9E0B-6B6459F8290A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SQL Account | www.sql.com.my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16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FB36-B8DC-46D9-9AF4-11D9B5F4FA20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1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3A20-6555-42B7-87E5-B5F2E4D4C33C}" type="datetime1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7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1FE8-D203-4689-A5D6-7475C6821037}" type="datetime1">
              <a:rPr lang="en-US" smtClean="0"/>
              <a:t>01/12/2014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6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06C6-A684-47E5-B46D-551A7EBB9F27}" type="datetime1">
              <a:rPr lang="en-US" smtClean="0"/>
              <a:t>01/12/2014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1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7E65-E333-4C70-9E89-FC36E9638C68}" type="datetime1">
              <a:rPr lang="en-US" smtClean="0"/>
              <a:t>01/12/2014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6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1FED-5706-41C3-B61A-3525EE2510BC}" type="datetime1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3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5E5B-CA1E-49AF-BFF0-D680DDC5A6B9}" type="datetime1">
              <a:rPr lang="en-US" smtClean="0"/>
              <a:t>01/12/2014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7288F-4C1D-454D-B540-CB608593681D}" type="datetime1">
              <a:rPr lang="en-US" smtClean="0"/>
              <a:t>01/12/2014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:\Users\Support1\Documents\Camtasia Studio\Facebook_Profile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7462"/>
            <a:ext cx="549275" cy="4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60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Support1\Documents\eStream\Marketing\GST\TV1&amp;2\SQLAccount_MalaysianGST_TV2.mp4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microsoft.com/office/2007/relationships/hdphoto" Target="../media/hdphoto1.wdp"/><Relationship Id="rId4" Type="http://schemas.openxmlformats.org/officeDocument/2006/relationships/image" Target="../media/image4.jpeg"/><Relationship Id="rId9" Type="http://schemas.openxmlformats.org/officeDocument/2006/relationships/image" Target="../media/image8.jpeg"/><Relationship Id="rId1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5_InvoiceGST.mp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0_InclusiveGST-Cents.mp4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ql.com.my/video/GST-21_CN&amp;DN.mp4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6_GST03.mp4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.com.my/video/GST-07_GST03-DrillDown.mp4" TargetMode="Externa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8_GAF.mp4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2_21DaysGST.mp4" TargetMode="External"/><Relationship Id="rId2" Type="http://schemas.openxmlformats.org/officeDocument/2006/relationships/hyperlink" Target="http://gst.customs.gov.my/en/rg/Pages/rg_gg.asp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3_21DaysDO.mp4" TargetMode="External"/><Relationship Id="rId2" Type="http://schemas.openxmlformats.org/officeDocument/2006/relationships/hyperlink" Target="http://gst.customs.gov.my/en/rg/Pages/rg_gg.aspx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ql.com.my/video/GST-14_21DaysDeposit.mp4" TargetMode="Externa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gst.customs.gov.my/en/rg/SiteAssets/FAI/Panel%20Decision%20compilation%20portal%20upload.pdf" TargetMode="External"/><Relationship Id="rId2" Type="http://schemas.openxmlformats.org/officeDocument/2006/relationships/hyperlink" Target="http://gst.customs.gov.my/en/rg/Pages/rg_fai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.com.my/video/GST-16_BadDebtRelief.mp4" TargetMode="External"/><Relationship Id="rId4" Type="http://schemas.openxmlformats.org/officeDocument/2006/relationships/hyperlink" Target="http://www.sql.com.my/video/GST-15_BadDebt.mp4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ql.com.my/video/GST-17_BadDebtRecover.mp4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ql.com.my/video/GST-18_Adjustments.mp4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20_Gift.mp4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2_MaintainTax.mp4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9.jpg"/><Relationship Id="rId5" Type="http://schemas.openxmlformats.org/officeDocument/2006/relationships/image" Target="../media/image48.jpeg"/><Relationship Id="rId4" Type="http://schemas.openxmlformats.org/officeDocument/2006/relationships/image" Target="../media/image47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6.jpeg"/><Relationship Id="rId7" Type="http://schemas.openxmlformats.org/officeDocument/2006/relationships/image" Target="../media/image51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gif"/><Relationship Id="rId5" Type="http://schemas.openxmlformats.org/officeDocument/2006/relationships/image" Target="../media/image48.jpeg"/><Relationship Id="rId4" Type="http://schemas.openxmlformats.org/officeDocument/2006/relationships/image" Target="../media/image47.png"/><Relationship Id="rId9" Type="http://schemas.openxmlformats.org/officeDocument/2006/relationships/image" Target="../media/image53.jpe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gif"/><Relationship Id="rId18" Type="http://schemas.openxmlformats.org/officeDocument/2006/relationships/image" Target="../media/image70.png"/><Relationship Id="rId3" Type="http://schemas.openxmlformats.org/officeDocument/2006/relationships/image" Target="../media/image55.jpeg"/><Relationship Id="rId21" Type="http://schemas.openxmlformats.org/officeDocument/2006/relationships/image" Target="../media/image72.jpeg"/><Relationship Id="rId7" Type="http://schemas.openxmlformats.org/officeDocument/2006/relationships/image" Target="../media/image59.png"/><Relationship Id="rId12" Type="http://schemas.openxmlformats.org/officeDocument/2006/relationships/image" Target="../media/image64.jpeg"/><Relationship Id="rId17" Type="http://schemas.openxmlformats.org/officeDocument/2006/relationships/image" Target="../media/image69.png"/><Relationship Id="rId2" Type="http://schemas.openxmlformats.org/officeDocument/2006/relationships/image" Target="../media/image54.png"/><Relationship Id="rId16" Type="http://schemas.openxmlformats.org/officeDocument/2006/relationships/image" Target="../media/image68.jpeg"/><Relationship Id="rId20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7.png"/><Relationship Id="rId15" Type="http://schemas.openxmlformats.org/officeDocument/2006/relationships/image" Target="../media/image67.png"/><Relationship Id="rId10" Type="http://schemas.openxmlformats.org/officeDocument/2006/relationships/image" Target="../media/image62.png"/><Relationship Id="rId19" Type="http://schemas.openxmlformats.org/officeDocument/2006/relationships/image" Target="../media/image71.jpe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hyperlink" Target="http://www.sql.com.my/document/GST-SlideNov.zi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3_StockTax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4_CustomerGST.mp4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Support1\Documents\Seminar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38" y="1647359"/>
            <a:ext cx="1971440" cy="208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397" y="3329248"/>
            <a:ext cx="2438400" cy="185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SQL Account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www.SQL.com.my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pic>
        <p:nvPicPr>
          <p:cNvPr id="2052" name="Picture 4" descr="C:\Users\Support1\Documents\Kastam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97" y="1632119"/>
            <a:ext cx="3076041" cy="172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upport1\Documents\Seminar_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198" y="3361167"/>
            <a:ext cx="2609080" cy="180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7" y="1600201"/>
            <a:ext cx="2438400" cy="172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Users\Support1\Documents\Seminar_0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98" y="3335780"/>
            <a:ext cx="2438400" cy="18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026" name="Picture 2" descr="C:\Users\Support1\Documents\Camtasia Studio\Facebook_Profil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367462"/>
            <a:ext cx="549275" cy="49053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1028" name="Picture 4" descr="F:\Sync\eStream\Marketing\GST\Slides\Seminar_0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608267"/>
            <a:ext cx="2299061" cy="172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Sync\eStream\Marketing\GST\Slides\Seminar_06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484" y="4619391"/>
            <a:ext cx="2559794" cy="169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Sync\eStream\Marketing\GST\Slides\Seminar_0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7" y="4619391"/>
            <a:ext cx="3041754" cy="171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0200"/>
            <a:ext cx="9144000" cy="477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6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57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5700" dirty="0" smtClean="0">
                <a:solidFill>
                  <a:schemeClr val="accent3">
                    <a:lumMod val="50000"/>
                  </a:schemeClr>
                </a:solidFill>
              </a:rPr>
              <a:t> on Invoices, CN&amp;DN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4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 Part : Company GST Number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756"/>
            <a:ext cx="12501349" cy="7028576"/>
          </a:xfrm>
        </p:spPr>
      </p:pic>
      <p:sp>
        <p:nvSpPr>
          <p:cNvPr id="3" name="Left Arrow 2"/>
          <p:cNvSpPr/>
          <p:nvPr/>
        </p:nvSpPr>
        <p:spPr>
          <a:xfrm>
            <a:off x="5029200" y="4641156"/>
            <a:ext cx="1819490" cy="2872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ame 4"/>
          <p:cNvSpPr/>
          <p:nvPr/>
        </p:nvSpPr>
        <p:spPr>
          <a:xfrm>
            <a:off x="2285999" y="4468168"/>
            <a:ext cx="2554861" cy="57457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Bottom Part : Subtotal GST Amount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Invoice is not Cash Bill. Rounding not compulsory.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7558" y="1676400"/>
            <a:ext cx="10571558" cy="5943599"/>
          </a:xfrm>
        </p:spPr>
      </p:pic>
      <p:sp>
        <p:nvSpPr>
          <p:cNvPr id="9" name="Right Arrow 8"/>
          <p:cNvSpPr/>
          <p:nvPr/>
        </p:nvSpPr>
        <p:spPr>
          <a:xfrm>
            <a:off x="3657600" y="4730796"/>
            <a:ext cx="1482059" cy="289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ame 2"/>
          <p:cNvSpPr/>
          <p:nvPr/>
        </p:nvSpPr>
        <p:spPr>
          <a:xfrm>
            <a:off x="5335137" y="4394010"/>
            <a:ext cx="1752600" cy="990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625339" y="2686985"/>
            <a:ext cx="8229600" cy="21181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All Preprinted Formats Must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Comply To Kastam Requirements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Think Clearly Before Reprinting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www.sql.com.my/video/GST-05_InvoiceGST.mp4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4208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Middle Part : Itemized GST Amount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units of a $55.50 item times 6% is ? GST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10571558" cy="5943600"/>
          </a:xfrm>
        </p:spPr>
      </p:pic>
      <p:sp>
        <p:nvSpPr>
          <p:cNvPr id="8" name="Frame 7"/>
          <p:cNvSpPr/>
          <p:nvPr/>
        </p:nvSpPr>
        <p:spPr>
          <a:xfrm>
            <a:off x="8001000" y="3859491"/>
            <a:ext cx="837685" cy="2384179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130088" y="5020764"/>
            <a:ext cx="1482059" cy="289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4261340"/>
            <a:ext cx="5715000" cy="18088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Encourage but not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compulsory to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insert GST amount itemized</a:t>
            </a:r>
          </a:p>
        </p:txBody>
      </p:sp>
    </p:spTree>
    <p:extLst>
      <p:ext uri="{BB962C8B-B14F-4D97-AF65-F5344CB8AC3E}">
        <p14:creationId xmlns:p14="http://schemas.microsoft.com/office/powerpoint/2010/main" val="281535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Inclusive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Calculate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$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1000*6/106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GST $56.60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9485" y="1409879"/>
            <a:ext cx="12333485" cy="6934199"/>
          </a:xfrm>
        </p:spPr>
      </p:pic>
      <p:sp>
        <p:nvSpPr>
          <p:cNvPr id="3" name="Frame 2"/>
          <p:cNvSpPr/>
          <p:nvPr/>
        </p:nvSpPr>
        <p:spPr>
          <a:xfrm>
            <a:off x="4114800" y="4785947"/>
            <a:ext cx="4343400" cy="762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7467600" y="5715000"/>
            <a:ext cx="228600" cy="914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Tax is still required. But you absorb the tax by lowering your pre-tax billing amount.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www.sql.com.my/video/GST-10_InclusiveGST-Cents.mp4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3395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329428"/>
            <a:ext cx="7772400" cy="912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Credit Note &amp; Debit Note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C:\Users\Support1\AppData\Local\Temp\SNAGHTML2d80f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42197"/>
            <a:ext cx="7267575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19" y="1254897"/>
            <a:ext cx="7693781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Don’t continue with “bad habits” like discount &amp; contra by journal, transport charges by DN…etc.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www.sql.com.my/video/GST-21_CN&amp;DN.mp4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2520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6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 on Invoices, CN&amp;DN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57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57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GST-03 Auto Calculation. Submission via Manual Print (28 days) or Digitally (14 days).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1712"/>
            <a:ext cx="9144000" cy="5140991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100" y="6109156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www.sql.com.my/video/GST-06_GST03.mp4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314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GST-03 Drill Down To Source Document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4800" y="1717010"/>
            <a:ext cx="9144000" cy="514099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0" y="1714665"/>
            <a:ext cx="9143999" cy="514099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17010"/>
            <a:ext cx="9143999" cy="514098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00200" y="623049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http://</a:t>
            </a:r>
            <a:r>
              <a:rPr lang="en-US" sz="800" dirty="0" smtClean="0">
                <a:hlinkClick r:id="rId5"/>
              </a:rPr>
              <a:t>www.sql.com.my/video/GST-07_GST03-DrillDown.mp4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7218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Generate GAF whenever requested by Kastam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C| GST Sample Trading (wholly taxable)|||01/06/2014|30/09/2016|08/08/2014|4|SQL Account|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BHD||01/01/2016|||0|PURCHASE|1000.00|60.00|TX|XXX|0.00|0.00|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BHD||01/01/2016|001||1|Purchase item A|10000.00|600.00|TX|XXX|0.00|0.00|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BHD||02/01/2016|002||1|Purchase item B|8000.00|480.00|TX|XXX|0.00|0.00|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BHD||05/01/2016|003||1|Import item C|20000.00|1200.00|IM|XXX|0.00|0.00|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BHD||06/01/2016|004||1|Import Item D|5000.00|300.00|IM|XXX|0.00|0.00|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BHD||07/01/2016|005||1|Import Item E|12000.00|0.00|IS|XXX|0.00|0.00|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  <a:alpha val="0"/>
                  </a:schemeClr>
                </a:solidFill>
                <a:hlinkClick r:id="" action="ppaction://noaction"/>
              </a:rPr>
              <a:t>*Global Numbering (Accountant)</a:t>
            </a:r>
            <a:endParaRPr lang="en-US" sz="1200" dirty="0" smtClean="0">
              <a:solidFill>
                <a:schemeClr val="bg1">
                  <a:lumMod val="75000"/>
                  <a:alpha val="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43200"/>
            <a:ext cx="53054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43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www.sql.com.my/video/GST-08_GAF.mp4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442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3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47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73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21 Days Rule?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0668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Value 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of 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goods/services delivered to customer &amp; non-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efundable deposits from customer become taxable income in 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21 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days even if invoice is not issued </a:t>
            </a:r>
          </a:p>
          <a:p>
            <a:pPr marL="0" indent="0">
              <a:buNone/>
            </a:pP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</a:rPr>
              <a:t>* Refer to  “Time of Supply” in Kastam General Guide </a:t>
            </a: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http</a:t>
            </a:r>
            <a:r>
              <a:rPr lang="en-US" sz="1200" dirty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://</a:t>
            </a: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gst.customs.gov.my/en/rg/Pages/rg_gg.aspx</a:t>
            </a:r>
            <a:endParaRPr lang="en-US" sz="1200" dirty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55756"/>
              </p:ext>
            </p:extLst>
          </p:nvPr>
        </p:nvGraphicFramePr>
        <p:xfrm>
          <a:off x="723900" y="2566035"/>
          <a:ext cx="7696200" cy="120332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DO Date (Basic Tax Point)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Invoice Date with 21 Days Rule (Actual Tax Point)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GST Return </a:t>
                      </a:r>
                      <a:r>
                        <a:rPr lang="en-US" sz="1800" u="none" strike="noStrike" dirty="0" smtClean="0">
                          <a:effectLst/>
                        </a:rPr>
                        <a:t>Closing Date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Last day for GST submission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01/03/2016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22/03/2016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31/03/2016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26294"/>
              </p:ext>
            </p:extLst>
          </p:nvPr>
        </p:nvGraphicFramePr>
        <p:xfrm>
          <a:off x="723900" y="4013835"/>
          <a:ext cx="76962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11/03/2016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01/04/2016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30/05/2016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15997"/>
              </p:ext>
            </p:extLst>
          </p:nvPr>
        </p:nvGraphicFramePr>
        <p:xfrm>
          <a:off x="723900" y="4623435"/>
          <a:ext cx="7696200" cy="5581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11/03/2016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Didn’t Invoice on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01/04/2016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31/03/2016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www.sql.com.my/video/GST-12_21DaysGST.mp4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5019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solution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confirmation from KASTAM MALAYSIA</a:t>
            </a:r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1" y="1571432"/>
            <a:ext cx="7239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Option1	</a:t>
            </a:r>
            <a:r>
              <a:rPr lang="en-US" sz="2800" dirty="0" smtClean="0">
                <a:solidFill>
                  <a:srgbClr val="FF0000"/>
                </a:solidFill>
              </a:rPr>
              <a:t>: Generate DO Listing to be converted to invoice.</a:t>
            </a:r>
          </a:p>
          <a:p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2800" dirty="0">
                <a:solidFill>
                  <a:srgbClr val="00B050"/>
                </a:solidFill>
              </a:rPr>
              <a:t>Option2	</a:t>
            </a:r>
            <a:r>
              <a:rPr lang="en-US" sz="2800" dirty="0" smtClean="0">
                <a:solidFill>
                  <a:srgbClr val="00B050"/>
                </a:solidFill>
              </a:rPr>
              <a:t>: Prepayment </a:t>
            </a:r>
            <a:r>
              <a:rPr lang="en-US" sz="2800" dirty="0">
                <a:solidFill>
                  <a:srgbClr val="00B050"/>
                </a:solidFill>
              </a:rPr>
              <a:t>of </a:t>
            </a:r>
            <a:r>
              <a:rPr lang="en-US" sz="2800" dirty="0" smtClean="0">
                <a:solidFill>
                  <a:srgbClr val="00B050"/>
                </a:solidFill>
              </a:rPr>
              <a:t>GST from DO &amp; non-refundable deposit </a:t>
            </a:r>
            <a:r>
              <a:rPr lang="en-US" sz="2800" dirty="0">
                <a:solidFill>
                  <a:srgbClr val="00B050"/>
                </a:solidFill>
              </a:rPr>
              <a:t>before invoice is issued to comply with 21 days </a:t>
            </a:r>
            <a:r>
              <a:rPr lang="en-US" sz="2800" dirty="0" smtClean="0">
                <a:solidFill>
                  <a:srgbClr val="00B050"/>
                </a:solidFill>
              </a:rPr>
              <a:t>rule.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 smtClean="0"/>
              <a:t>Prepayment account</a:t>
            </a:r>
          </a:p>
          <a:p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1200" dirty="0" smtClean="0"/>
              <a:t>It is commonly stated that invoice need to be issued within 21 days. If it is compulsory to issue invoice within 21 days then why do we need a revert back to basic tax point?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Option 2 exist because GST is required to be calculated within 21 days NOT invoice need to be issued within 21 days.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ln w="31550" cmpd="sng">
                  <a:noFill/>
                  <a:prstDash val="solid"/>
                </a:ln>
              </a:rPr>
              <a:t>Refer 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to  “Time of Supply” in </a:t>
            </a:r>
            <a:r>
              <a:rPr lang="en-US" sz="900" dirty="0" err="1">
                <a:ln w="31550" cmpd="sng">
                  <a:noFill/>
                  <a:prstDash val="solid"/>
                </a:ln>
              </a:rPr>
              <a:t>Kastam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 General Guide </a:t>
            </a:r>
            <a:r>
              <a:rPr lang="en-US" sz="900" dirty="0">
                <a:ln w="31550" cmpd="sng">
                  <a:noFill/>
                  <a:prstDash val="solid"/>
                </a:ln>
                <a:hlinkClick r:id="rId2"/>
              </a:rPr>
              <a:t>http://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gst.customs.gov.my/en/rg/Pages/rg_gg.aspx</a:t>
            </a:r>
            <a:endParaRPr lang="en-US" sz="900" dirty="0" smtClean="0">
              <a:ln w="31550" cmpd="sng">
                <a:noFill/>
                <a:prstDash val="solid"/>
              </a:ln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900" dirty="0">
                <a:ln w="31550" cmpd="sng">
                  <a:noFill/>
                  <a:prstDash val="solid"/>
                </a:ln>
              </a:rPr>
              <a:t>Refer to  “Time of Supply” in </a:t>
            </a:r>
            <a:r>
              <a:rPr lang="en-US" sz="900" dirty="0" err="1" smtClean="0">
                <a:ln w="31550" cmpd="sng">
                  <a:noFill/>
                  <a:prstDash val="solid"/>
                </a:ln>
              </a:rPr>
              <a:t>Kastam</a:t>
            </a:r>
            <a:r>
              <a:rPr lang="en-US" sz="900" dirty="0" smtClean="0">
                <a:ln w="31550" cmpd="sng">
                  <a:noFill/>
                  <a:prstDash val="solid"/>
                </a:ln>
              </a:rPr>
              <a:t> Handbook 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for GST for Businesses 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http</a:t>
            </a:r>
            <a:r>
              <a:rPr lang="en-US" sz="900" dirty="0">
                <a:ln w="31550" cmpd="sng">
                  <a:noFill/>
                  <a:prstDash val="solid"/>
                </a:ln>
                <a:hlinkClick r:id="rId2"/>
              </a:rPr>
              <a:t>://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gst.customs.gov.my/en/rg/Pages/rg_gg.aspx</a:t>
            </a:r>
            <a:r>
              <a:rPr lang="en-US" sz="900" dirty="0" smtClean="0">
                <a:ln w="31550" cmpd="sng">
                  <a:noFill/>
                  <a:prstDash val="solid"/>
                </a:ln>
              </a:rPr>
              <a:t> </a:t>
            </a:r>
            <a:endParaRPr lang="en-US" sz="9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6458586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www.sql.com.my/video/GST-13_21DaysDO.mp4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3497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486228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Collection of Non-Refundable Deposits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Advance : Travel Agency, Event Management, Restaurant, Caterings, Hotels, Automobile Trading, School, </a:t>
            </a:r>
            <a:r>
              <a:rPr lang="en-US" sz="2000" dirty="0" err="1" smtClean="0">
                <a:solidFill>
                  <a:schemeClr val="tx2"/>
                </a:solidFill>
              </a:rPr>
              <a:t>Labour</a:t>
            </a:r>
            <a:r>
              <a:rPr lang="en-US" sz="2000" dirty="0" smtClean="0">
                <a:solidFill>
                  <a:schemeClr val="tx2"/>
                </a:solidFill>
              </a:rPr>
              <a:t> Supply…etc. </a:t>
            </a:r>
          </a:p>
          <a:p>
            <a:pPr algn="l"/>
            <a:endParaRPr lang="en-US" sz="2000" dirty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Services Rendered Upon Deposits :  Opticians, Repair Works,  Project </a:t>
            </a:r>
            <a:r>
              <a:rPr lang="en-US" sz="2000" dirty="0">
                <a:solidFill>
                  <a:schemeClr val="tx2"/>
                </a:solidFill>
              </a:rPr>
              <a:t>B</a:t>
            </a:r>
            <a:r>
              <a:rPr lang="en-US" sz="2000" dirty="0" smtClean="0">
                <a:solidFill>
                  <a:schemeClr val="tx2"/>
                </a:solidFill>
              </a:rPr>
              <a:t>ased Work, Advertising Agencies…etc.</a:t>
            </a:r>
            <a:endParaRPr lang="en-US" sz="2000" dirty="0">
              <a:solidFill>
                <a:schemeClr val="tx2"/>
              </a:solidFill>
            </a:endParaRPr>
          </a:p>
          <a:p>
            <a:pPr algn="l"/>
            <a:r>
              <a:rPr lang="en-US" sz="2000" dirty="0" smtClean="0"/>
              <a:t> 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Delivery of Goods/Services</a:t>
            </a:r>
            <a:endParaRPr lang="en-US" sz="2000" dirty="0">
              <a:solidFill>
                <a:srgbClr val="FF0000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Supply to Large Businesses or Sites 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Courier Service, Transport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000" dirty="0" smtClean="0">
              <a:solidFill>
                <a:schemeClr val="tx2"/>
              </a:solidFill>
            </a:endParaRP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Businesses with weak internal control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9030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Businesses That Don’t or Not Practical to Invoice in 21 Days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This is one of the most “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leceh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” rule to comply without a system to auto detect or auto calculate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</a:t>
            </a:r>
            <a:r>
              <a:rPr lang="en-US" sz="800" dirty="0" smtClean="0">
                <a:hlinkClick r:id="rId2"/>
              </a:rPr>
              <a:t>www.sql.com.my/video/GST-14_21DaysDeposit.mp4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57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71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78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6 Months “Bad Debt” Relief ?</a:t>
            </a:r>
            <a:endParaRPr lang="en-US" sz="3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64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>
                <a:latin typeface="Arial"/>
              </a:rPr>
              <a:t>A GST registered business can claim bad </a:t>
            </a:r>
            <a:r>
              <a:rPr lang="en-US" sz="1600" dirty="0">
                <a:latin typeface="Arial"/>
              </a:rPr>
              <a:t>debt </a:t>
            </a:r>
            <a:r>
              <a:rPr lang="en-US" sz="1600" dirty="0" smtClean="0">
                <a:latin typeface="Arial"/>
              </a:rPr>
              <a:t>relief (GST Tax amount paid earlier to Kastam) if they have not received </a:t>
            </a:r>
            <a:r>
              <a:rPr lang="en-US" sz="1600" dirty="0">
                <a:latin typeface="Arial"/>
              </a:rPr>
              <a:t>any payment or part of the payment </a:t>
            </a:r>
            <a:r>
              <a:rPr lang="en-US" sz="1600" dirty="0" smtClean="0">
                <a:latin typeface="Arial"/>
              </a:rPr>
              <a:t>from their debtor after </a:t>
            </a:r>
            <a:r>
              <a:rPr lang="en-US" sz="1600" dirty="0">
                <a:latin typeface="Arial"/>
              </a:rPr>
              <a:t>sixth months from the </a:t>
            </a:r>
            <a:r>
              <a:rPr lang="en-US" sz="1600" dirty="0" smtClean="0">
                <a:latin typeface="Arial"/>
              </a:rPr>
              <a:t>date of invoice</a:t>
            </a:r>
            <a:r>
              <a:rPr lang="en-US" sz="1600" dirty="0">
                <a:latin typeface="Arial"/>
              </a:rPr>
              <a:t>. The business should also have made </a:t>
            </a:r>
            <a:r>
              <a:rPr lang="en-MY" sz="1600" dirty="0">
                <a:latin typeface="Arial"/>
              </a:rPr>
              <a:t>sufficient efforts to recover the debt.</a:t>
            </a: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latin typeface="Arial"/>
              </a:rPr>
              <a:t>Example: Invoice issued at 15</a:t>
            </a:r>
            <a:r>
              <a:rPr lang="en-US" sz="1600" baseline="30000" dirty="0">
                <a:latin typeface="Arial"/>
              </a:rPr>
              <a:t>th</a:t>
            </a:r>
            <a:r>
              <a:rPr lang="en-US" sz="1600" dirty="0">
                <a:latin typeface="Arial"/>
              </a:rPr>
              <a:t> January </a:t>
            </a:r>
            <a:r>
              <a:rPr lang="en-US" sz="1600" dirty="0" smtClean="0">
                <a:latin typeface="Arial"/>
              </a:rPr>
              <a:t>2016. </a:t>
            </a:r>
            <a:r>
              <a:rPr lang="en-US" sz="1600" dirty="0">
                <a:latin typeface="Arial"/>
              </a:rPr>
              <a:t>The sixth month expires </a:t>
            </a:r>
            <a:r>
              <a:rPr lang="en-US" sz="1600" dirty="0" smtClean="0">
                <a:latin typeface="Arial"/>
              </a:rPr>
              <a:t>at the </a:t>
            </a:r>
            <a:r>
              <a:rPr lang="en-US" sz="1600" dirty="0">
                <a:latin typeface="Arial"/>
              </a:rPr>
              <a:t>end of Jun and the bad debt relief </a:t>
            </a:r>
            <a:r>
              <a:rPr lang="en-US" sz="2000" b="1" dirty="0">
                <a:latin typeface="Arial"/>
              </a:rPr>
              <a:t>must be claimed immediately </a:t>
            </a:r>
            <a:r>
              <a:rPr lang="en-US" sz="1600" dirty="0">
                <a:latin typeface="Arial"/>
              </a:rPr>
              <a:t>in </a:t>
            </a:r>
            <a:r>
              <a:rPr lang="en-US" sz="1600" dirty="0" smtClean="0">
                <a:latin typeface="Arial"/>
              </a:rPr>
              <a:t>July taxable </a:t>
            </a:r>
            <a:r>
              <a:rPr lang="en-US" sz="1600" dirty="0">
                <a:latin typeface="Arial"/>
              </a:rPr>
              <a:t>period</a:t>
            </a:r>
            <a:r>
              <a:rPr lang="en-US" sz="1600" dirty="0" smtClean="0">
                <a:latin typeface="Arial"/>
              </a:rPr>
              <a:t>.</a:t>
            </a:r>
          </a:p>
          <a:p>
            <a:pPr marL="0" indent="0">
              <a:buNone/>
            </a:pPr>
            <a:r>
              <a:rPr lang="en-US" sz="1000" dirty="0">
                <a:latin typeface="Arial"/>
              </a:rPr>
              <a:t>Source: </a:t>
            </a:r>
            <a:r>
              <a:rPr lang="en-US" sz="1000" dirty="0">
                <a:latin typeface="Arial"/>
                <a:hlinkClick r:id="rId2"/>
              </a:rPr>
              <a:t>http://</a:t>
            </a:r>
            <a:r>
              <a:rPr lang="en-US" sz="1000" dirty="0" smtClean="0">
                <a:latin typeface="Arial"/>
                <a:hlinkClick r:id="rId2"/>
              </a:rPr>
              <a:t>gst.customs.gov.my/en/rg/Pages/rg_fai.aspx</a:t>
            </a:r>
            <a:r>
              <a:rPr lang="en-US" sz="1000" dirty="0" smtClean="0">
                <a:latin typeface="Arial"/>
              </a:rPr>
              <a:t> from </a:t>
            </a:r>
            <a:r>
              <a:rPr lang="en-US" sz="1000" dirty="0">
                <a:latin typeface="Arial"/>
              </a:rPr>
              <a:t>document </a:t>
            </a:r>
            <a:r>
              <a:rPr lang="en-US" sz="1000" dirty="0">
                <a:latin typeface="Arial"/>
                <a:hlinkClick r:id="rId3"/>
              </a:rPr>
              <a:t>http://</a:t>
            </a:r>
            <a:r>
              <a:rPr lang="en-US" sz="1000" dirty="0" smtClean="0">
                <a:latin typeface="Arial"/>
                <a:hlinkClick r:id="rId3"/>
              </a:rPr>
              <a:t>gst.customs.gov.my/en/rg/SiteAssets/FAI/Panel%20Decision%20compilation%20portal%20upload.pdf</a:t>
            </a:r>
            <a:endParaRPr lang="en-US" sz="10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r>
              <a:rPr lang="en-US" sz="1600" dirty="0" smtClean="0">
                <a:latin typeface="Arial"/>
              </a:rPr>
              <a:t>If </a:t>
            </a:r>
            <a:r>
              <a:rPr lang="en-US" sz="1600" dirty="0">
                <a:latin typeface="Arial"/>
              </a:rPr>
              <a:t>the bad debt relief is not claimed immediately after the expiry of sixth month, than the taxable person must apply in writing for Director </a:t>
            </a:r>
            <a:r>
              <a:rPr lang="en-US" sz="1600" dirty="0" smtClean="0">
                <a:latin typeface="Arial"/>
              </a:rPr>
              <a:t>General’s (DG</a:t>
            </a:r>
            <a:r>
              <a:rPr lang="en-US" sz="1600" dirty="0">
                <a:latin typeface="Arial"/>
              </a:rPr>
              <a:t>) approval on his intention to claim at a such later date.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773911"/>
              </p:ext>
            </p:extLst>
          </p:nvPr>
        </p:nvGraphicFramePr>
        <p:xfrm>
          <a:off x="685801" y="3885188"/>
          <a:ext cx="7696199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208314"/>
                <a:gridCol w="99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Invoice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Claim</a:t>
                      </a:r>
                    </a:p>
                    <a:p>
                      <a:pPr algn="ctr"/>
                      <a:r>
                        <a:rPr lang="en-US" dirty="0" smtClean="0"/>
                        <a:t>Bad Debt</a:t>
                      </a:r>
                      <a:r>
                        <a:rPr lang="en-US" baseline="0" dirty="0" smtClean="0"/>
                        <a:t> Relief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502075"/>
              </p:ext>
            </p:extLst>
          </p:nvPr>
        </p:nvGraphicFramePr>
        <p:xfrm>
          <a:off x="682430" y="3124200"/>
          <a:ext cx="7696199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211685"/>
                <a:gridCol w="9872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1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2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3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4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5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6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7</a:t>
                      </a:r>
                      <a:endParaRPr lang="en-MY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758630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1630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44007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87007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78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21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464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www.sql.com.my/video/GST-15_BadDebt.mp4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64401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http://</a:t>
            </a:r>
            <a:r>
              <a:rPr lang="en-US" sz="800" dirty="0" smtClean="0">
                <a:hlinkClick r:id="rId5"/>
              </a:rPr>
              <a:t>www.sql.com.my/video/GST-16_BadDebtRelief.mp4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6718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6 Months “Bad Debt” Recover ?</a:t>
            </a:r>
            <a:endParaRPr lang="en-US" sz="3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"/>
              </a:rPr>
              <a:t>When a </a:t>
            </a:r>
            <a:r>
              <a:rPr lang="en-US" sz="1600" dirty="0">
                <a:latin typeface="Arial"/>
              </a:rPr>
              <a:t>GST registered business</a:t>
            </a:r>
            <a:r>
              <a:rPr lang="en-US" sz="1600" dirty="0" smtClean="0">
                <a:latin typeface="Arial"/>
              </a:rPr>
              <a:t> </a:t>
            </a:r>
            <a:r>
              <a:rPr lang="en-US" sz="1600" dirty="0">
                <a:latin typeface="Arial"/>
              </a:rPr>
              <a:t>have </a:t>
            </a:r>
            <a:r>
              <a:rPr lang="en-US" sz="1600" dirty="0" smtClean="0">
                <a:latin typeface="Arial"/>
              </a:rPr>
              <a:t>recovered </a:t>
            </a:r>
            <a:r>
              <a:rPr lang="en-US" sz="1600" dirty="0">
                <a:latin typeface="Arial"/>
              </a:rPr>
              <a:t>the amount be it full or partial from their </a:t>
            </a:r>
            <a:r>
              <a:rPr lang="en-US" sz="1600" dirty="0" smtClean="0">
                <a:latin typeface="Arial"/>
              </a:rPr>
              <a:t>debtor, they must pay </a:t>
            </a:r>
            <a:r>
              <a:rPr lang="en-US" sz="1600" dirty="0">
                <a:latin typeface="Arial"/>
              </a:rPr>
              <a:t>back to Kastam the </a:t>
            </a:r>
            <a:r>
              <a:rPr lang="en-US" sz="1600" dirty="0" smtClean="0">
                <a:latin typeface="Arial"/>
              </a:rPr>
              <a:t>GST Tax amount that they have claim as Bad Debt relief earlier. </a:t>
            </a:r>
            <a:r>
              <a:rPr lang="en-MY" sz="1600" dirty="0" smtClean="0">
                <a:latin typeface="Arial"/>
              </a:rPr>
              <a:t>This GST tax amount will be calculated in proportion to the payment recovered from debtor. </a:t>
            </a: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latin typeface="Arial"/>
              </a:rPr>
              <a:t>Example: Invoice issued at 15</a:t>
            </a:r>
            <a:r>
              <a:rPr lang="en-US" sz="1600" baseline="30000" dirty="0">
                <a:latin typeface="Arial"/>
              </a:rPr>
              <a:t>th</a:t>
            </a:r>
            <a:r>
              <a:rPr lang="en-US" sz="1600" dirty="0">
                <a:latin typeface="Arial"/>
              </a:rPr>
              <a:t> January </a:t>
            </a:r>
            <a:r>
              <a:rPr lang="en-US" sz="1600" dirty="0" smtClean="0">
                <a:latin typeface="Arial"/>
              </a:rPr>
              <a:t>2016. </a:t>
            </a:r>
            <a:r>
              <a:rPr lang="en-US" sz="1600" dirty="0">
                <a:latin typeface="Arial"/>
              </a:rPr>
              <a:t>The sixth month expires </a:t>
            </a:r>
            <a:r>
              <a:rPr lang="en-US" sz="1600" dirty="0" smtClean="0">
                <a:latin typeface="Arial"/>
              </a:rPr>
              <a:t>at the </a:t>
            </a:r>
            <a:r>
              <a:rPr lang="en-US" sz="1600" dirty="0">
                <a:latin typeface="Arial"/>
              </a:rPr>
              <a:t>end of Jun and the bad debt relief </a:t>
            </a:r>
            <a:r>
              <a:rPr lang="en-US" sz="1600" dirty="0" smtClean="0">
                <a:latin typeface="Arial"/>
              </a:rPr>
              <a:t>claim in July. Payment recovered from debtor in 15</a:t>
            </a:r>
            <a:r>
              <a:rPr lang="en-US" sz="1600" baseline="30000" dirty="0" smtClean="0">
                <a:latin typeface="Arial"/>
              </a:rPr>
              <a:t>th</a:t>
            </a:r>
            <a:r>
              <a:rPr lang="en-US" sz="1600" dirty="0" smtClean="0">
                <a:latin typeface="Arial"/>
              </a:rPr>
              <a:t> January 2017. Then Bad Debt recovered GST </a:t>
            </a:r>
            <a:r>
              <a:rPr lang="en-US" sz="1600" b="1" dirty="0" smtClean="0">
                <a:latin typeface="Arial"/>
              </a:rPr>
              <a:t>must </a:t>
            </a:r>
            <a:r>
              <a:rPr lang="en-US" sz="1600" b="1" dirty="0">
                <a:latin typeface="Arial"/>
              </a:rPr>
              <a:t>be </a:t>
            </a:r>
            <a:r>
              <a:rPr lang="en-US" sz="1600" b="1" dirty="0" smtClean="0">
                <a:latin typeface="Arial"/>
              </a:rPr>
              <a:t>paid </a:t>
            </a:r>
            <a:r>
              <a:rPr lang="en-US" sz="1600" b="1" dirty="0">
                <a:latin typeface="Arial"/>
              </a:rPr>
              <a:t>immediately </a:t>
            </a:r>
            <a:r>
              <a:rPr lang="en-US" sz="1600" dirty="0">
                <a:latin typeface="Arial"/>
              </a:rPr>
              <a:t>in </a:t>
            </a:r>
            <a:r>
              <a:rPr lang="en-US" sz="1600" dirty="0" smtClean="0">
                <a:latin typeface="Arial"/>
              </a:rPr>
              <a:t>January </a:t>
            </a:r>
            <a:r>
              <a:rPr lang="en-US" sz="1600" dirty="0">
                <a:latin typeface="Arial"/>
              </a:rPr>
              <a:t>taxable </a:t>
            </a:r>
            <a:r>
              <a:rPr lang="en-US" sz="1600" dirty="0" smtClean="0">
                <a:latin typeface="Arial"/>
              </a:rPr>
              <a:t>period</a:t>
            </a:r>
            <a:r>
              <a:rPr lang="en-US" sz="1600" dirty="0">
                <a:latin typeface="Arial"/>
              </a:rPr>
              <a:t>.</a:t>
            </a: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12619"/>
              </p:ext>
            </p:extLst>
          </p:nvPr>
        </p:nvGraphicFramePr>
        <p:xfrm>
          <a:off x="685801" y="4450620"/>
          <a:ext cx="769619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903514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Feb|Mac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Apr|May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Aug|Sep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Oct|Nov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Invoice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Claim</a:t>
                      </a:r>
                    </a:p>
                    <a:p>
                      <a:pPr algn="ctr"/>
                      <a:r>
                        <a:rPr lang="en-US" dirty="0" smtClean="0"/>
                        <a:t>Bad Debt</a:t>
                      </a:r>
                      <a:r>
                        <a:rPr lang="en-US" baseline="0" dirty="0" smtClean="0"/>
                        <a:t> Relief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Pay Bad Debt Recovered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867821"/>
              </p:ext>
            </p:extLst>
          </p:nvPr>
        </p:nvGraphicFramePr>
        <p:xfrm>
          <a:off x="685800" y="3714916"/>
          <a:ext cx="7696199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903515"/>
                <a:gridCol w="1295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2|3|4|5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6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7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8|9|10|11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12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13</a:t>
                      </a:r>
                      <a:endParaRPr lang="en-MY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62000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47377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90377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81600" y="4287427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48400" y="4280684"/>
            <a:ext cx="762000" cy="674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315200" y="4287427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</a:t>
            </a:r>
            <a:r>
              <a:rPr lang="en-US" sz="800" dirty="0" smtClean="0">
                <a:hlinkClick r:id="rId2"/>
              </a:rPr>
              <a:t>www.sql.com.my/video/GST-17_BadDebtRecover.mp4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9423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GST-03 Auto Calculate 6 months Bad Debt Relief &amp; Auto Calculate Payment Recovered</a:t>
            </a:r>
          </a:p>
        </p:txBody>
      </p:sp>
      <p:pic>
        <p:nvPicPr>
          <p:cNvPr id="2050" name="Picture 2" descr="C:\Users\Support1\AppData\Local\Temp\SNAGHTML2faa4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85924"/>
            <a:ext cx="9115425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upport1\AppData\Local\Temp\SNAGHTML30101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52624"/>
            <a:ext cx="9115425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 rot="20558659">
            <a:off x="584513" y="2531280"/>
            <a:ext cx="8229600" cy="21683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Warning! 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“Bad debt” goes both ways.</a:t>
            </a:r>
          </a:p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6699"/>
                </a:solidFill>
              </a:rPr>
              <a:t>If you didn’t pay your supplier, then 6 months later you must payback Kastam the input tax that your business have claim earlier.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66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6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57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3571" y="88446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Adjustments before &amp; after GST Return</a:t>
            </a:r>
          </a:p>
        </p:txBody>
      </p:sp>
      <p:pic>
        <p:nvPicPr>
          <p:cNvPr id="4100" name="Picture 4" descr="C:\Users\Support1\AppData\Local\Temp\SNAGHTML15f18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2132"/>
            <a:ext cx="6486525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Support1\AppData\Local\Temp\SNAGHTML1618f3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890361"/>
            <a:ext cx="6486525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584513" y="2531280"/>
            <a:ext cx="8229600" cy="21683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Blocking but with option in case genuine error is made before 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GST-03 submission.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2678" y="64008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www.sql.com.my/video/GST-18_Adjustments.mp4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810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47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47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47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7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pport1\AppData\Local\Temp\SNAGHTML8c182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263" y="985683"/>
            <a:ext cx="4050501" cy="296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1714" y="92075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Deemed Supplies for Gift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850217"/>
              </p:ext>
            </p:extLst>
          </p:nvPr>
        </p:nvGraphicFramePr>
        <p:xfrm>
          <a:off x="1447800" y="46482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01/04/2015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422262"/>
              </p:ext>
            </p:extLst>
          </p:nvPr>
        </p:nvGraphicFramePr>
        <p:xfrm>
          <a:off x="1447800" y="51054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01/07/2015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2821661"/>
              </p:ext>
            </p:extLst>
          </p:nvPr>
        </p:nvGraphicFramePr>
        <p:xfrm>
          <a:off x="1447800" y="46482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01/04/2015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2839402"/>
              </p:ext>
            </p:extLst>
          </p:nvPr>
        </p:nvGraphicFramePr>
        <p:xfrm>
          <a:off x="1447800" y="55626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01/03/2016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$24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378682"/>
              </p:ext>
            </p:extLst>
          </p:nvPr>
        </p:nvGraphicFramePr>
        <p:xfrm>
          <a:off x="1447800" y="51054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4101481"/>
              </p:ext>
            </p:extLst>
          </p:nvPr>
        </p:nvGraphicFramePr>
        <p:xfrm>
          <a:off x="1447800" y="5562600"/>
          <a:ext cx="60960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01/03/2016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Hamper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$12 or $24?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8078" y="4019490"/>
            <a:ext cx="769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Gift to the same company/staff within the same financial year</a:t>
            </a:r>
            <a:endParaRPr lang="en-US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82678" y="64008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www.sql.com.my/video/GST-20_Gift.mp4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7707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71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538514"/>
            <a:ext cx="6400800" cy="455748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A college monthly revenue $10,000 breakdown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70% ($7000 ES) Tuition Fee.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30% ($3000 SR) Books, Admin Fee,…etc.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Since tuition fee is exempted supply, hence it is 0% tax.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Books &amp; </a:t>
            </a:r>
            <a:r>
              <a:rPr lang="en-US" sz="2000" dirty="0" err="1" smtClean="0">
                <a:solidFill>
                  <a:schemeClr val="tx1"/>
                </a:solidFill>
              </a:rPr>
              <a:t>misc</a:t>
            </a:r>
            <a:r>
              <a:rPr lang="en-US" sz="2000" dirty="0" smtClean="0">
                <a:solidFill>
                  <a:schemeClr val="tx1"/>
                </a:solidFill>
              </a:rPr>
              <a:t> fees are standard rated, hence it is 6% tax.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If rental for the college building is $1000, then input tax (TX) claim of 6% is $60, but due to its mix supplies nature $60 * 30% is required.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Why? Because their tax contribution is only 30%, hence the college is only entitled to claim 30% of the input tax.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Mixed Supplies Apportionment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267139" y="2661728"/>
            <a:ext cx="8229600" cy="12824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Since the ratio changes monthly, the GST-03 have to auto apportion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20558659">
            <a:off x="308739" y="2646062"/>
            <a:ext cx="8229600" cy="128245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SQL Account mix supplies solution ready in </a:t>
            </a:r>
            <a:r>
              <a:rPr lang="en-US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Dec </a:t>
            </a:r>
            <a:r>
              <a:rPr lang="en-US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2014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40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en-US" sz="1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8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1219200"/>
            <a:ext cx="7696200" cy="4876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Pilling Machine purchase in Year 1 at $1,000,000 can claim 6% input tax of $</a:t>
            </a:r>
            <a:r>
              <a:rPr lang="en-US" sz="2000" dirty="0" smtClean="0">
                <a:solidFill>
                  <a:schemeClr val="tx1"/>
                </a:solidFill>
              </a:rPr>
              <a:t>60,000.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However </a:t>
            </a:r>
            <a:r>
              <a:rPr lang="en-US" sz="2000" dirty="0">
                <a:solidFill>
                  <a:schemeClr val="tx1"/>
                </a:solidFill>
              </a:rPr>
              <a:t>on Year 3, the </a:t>
            </a:r>
            <a:r>
              <a:rPr lang="en-US" sz="2000" dirty="0" smtClean="0">
                <a:solidFill>
                  <a:schemeClr val="tx1"/>
                </a:solidFill>
              </a:rPr>
              <a:t>developer </a:t>
            </a:r>
            <a:r>
              <a:rPr lang="en-US" sz="2000" dirty="0">
                <a:solidFill>
                  <a:schemeClr val="tx1"/>
                </a:solidFill>
              </a:rPr>
              <a:t>did another </a:t>
            </a:r>
            <a:r>
              <a:rPr lang="en-US" sz="2000" dirty="0" smtClean="0">
                <a:solidFill>
                  <a:schemeClr val="tx1"/>
                </a:solidFill>
              </a:rPr>
              <a:t>project that is half </a:t>
            </a:r>
            <a:r>
              <a:rPr lang="en-US" sz="2000" dirty="0">
                <a:solidFill>
                  <a:schemeClr val="tx1"/>
                </a:solidFill>
              </a:rPr>
              <a:t>commercial, half residential and using the same pilling machine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000" dirty="0">
                <a:solidFill>
                  <a:schemeClr val="tx1"/>
                </a:solidFill>
              </a:rPr>
              <a:t>Then the pilling machine which earlier claimed $60,000 input tax will require recalculation </a:t>
            </a:r>
            <a:r>
              <a:rPr lang="en-US" sz="2000" dirty="0" smtClean="0">
                <a:solidFill>
                  <a:schemeClr val="tx1"/>
                </a:solidFill>
              </a:rPr>
              <a:t>because </a:t>
            </a:r>
            <a:r>
              <a:rPr lang="en-US" sz="2000" dirty="0">
                <a:solidFill>
                  <a:schemeClr val="tx1"/>
                </a:solidFill>
              </a:rPr>
              <a:t>only 50% of the current business contribute 6% tax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$60,000 / 5 years * 50% = $6000 will be tax payable for year 3, 4, &amp; 5.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81000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Capital Goods Adjustment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2528577"/>
              </p:ext>
            </p:extLst>
          </p:nvPr>
        </p:nvGraphicFramePr>
        <p:xfrm>
          <a:off x="2514600" y="1828800"/>
          <a:ext cx="5181599" cy="1971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251"/>
                <a:gridCol w="2233577"/>
                <a:gridCol w="2120771"/>
              </a:tblGrid>
              <a:tr h="394252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u="none" strike="noStrike" dirty="0" smtClean="0">
                          <a:effectLst/>
                        </a:rPr>
                        <a:t>Year1</a:t>
                      </a:r>
                      <a:endParaRPr 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300" u="none" strike="noStrike" dirty="0">
                          <a:effectLst/>
                        </a:rPr>
                        <a:t>Commercial 100% (tax 6%)</a:t>
                      </a:r>
                      <a:endParaRPr 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4252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u="none" strike="noStrike">
                          <a:effectLst/>
                        </a:rPr>
                        <a:t>Year2</a:t>
                      </a:r>
                      <a:endParaRPr lang="en-US" sz="2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300" u="none" strike="noStrike" dirty="0">
                          <a:effectLst/>
                        </a:rPr>
                        <a:t>Commercial 100% (tax 6%)</a:t>
                      </a:r>
                      <a:endParaRPr lang="en-US" sz="2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4252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u="none" strike="noStrike">
                          <a:effectLst/>
                        </a:rPr>
                        <a:t>Year3</a:t>
                      </a:r>
                      <a:endParaRPr lang="en-US" sz="2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Commercial 50</a:t>
                      </a:r>
                      <a:r>
                        <a:rPr lang="en-US" sz="1600" u="none" strike="noStrike" dirty="0" smtClean="0">
                          <a:effectLst/>
                        </a:rPr>
                        <a:t>% (tax 6%)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Residential 50</a:t>
                      </a:r>
                      <a:r>
                        <a:rPr lang="en-US" sz="1600" u="none" strike="noStrike" dirty="0" smtClean="0">
                          <a:effectLst/>
                        </a:rPr>
                        <a:t>% (tax 0%)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4252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u="none" strike="noStrike">
                          <a:effectLst/>
                        </a:rPr>
                        <a:t>Year4</a:t>
                      </a:r>
                      <a:endParaRPr lang="en-US" sz="2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Commercial 50% (tax 6%)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Residential 50% (tax 0%)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4252">
                <a:tc>
                  <a:txBody>
                    <a:bodyPr/>
                    <a:lstStyle/>
                    <a:p>
                      <a:pPr algn="l" fontAlgn="b"/>
                      <a:r>
                        <a:rPr lang="en-US" sz="2300" u="none" strike="noStrike">
                          <a:effectLst/>
                        </a:rPr>
                        <a:t>Year5</a:t>
                      </a:r>
                      <a:endParaRPr lang="en-US" sz="2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Commercial 50% (tax 6%)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Residential 50% (tax 0%)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1264" marR="11264" marT="11264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 rot="20558659">
            <a:off x="304964" y="2570437"/>
            <a:ext cx="8229600" cy="12571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5 years for machine. 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10 years for property.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8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637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>
                <a:solidFill>
                  <a:schemeClr val="accent2">
                    <a:lumMod val="50000"/>
                  </a:schemeClr>
                </a:solidFill>
              </a:rPr>
              <a:t>Consignment Items </a:t>
            </a: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&amp; </a:t>
            </a:r>
            <a:r>
              <a:rPr lang="en-US" sz="5700" dirty="0">
                <a:solidFill>
                  <a:schemeClr val="accent2">
                    <a:lumMod val="50000"/>
                  </a:schemeClr>
                </a:solidFill>
              </a:rPr>
              <a:t>Promotional </a:t>
            </a: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66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pport1\Documents\eStream\Marketing\GST\Slides\ConsignmentN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1" y="1706448"/>
            <a:ext cx="9169401" cy="393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Consignment Items</a:t>
            </a:r>
          </a:p>
        </p:txBody>
      </p:sp>
      <p:pic>
        <p:nvPicPr>
          <p:cNvPr id="1027" name="Picture 3" descr="C:\Users\Support1\Documents\eStream\Marketing\GST\Slides\ConsignmentNote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867727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 rot="20558659">
            <a:off x="573592" y="2888273"/>
            <a:ext cx="8229600" cy="138442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Adjustment or Transfer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In Paper But Not Physically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4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903" y="93286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Promotional Items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66" y="1143000"/>
            <a:ext cx="8161337" cy="559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ounded Rectangle 2"/>
          <p:cNvSpPr/>
          <p:nvPr/>
        </p:nvSpPr>
        <p:spPr>
          <a:xfrm>
            <a:off x="437582" y="2743200"/>
            <a:ext cx="8274503" cy="236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90" y="2905125"/>
            <a:ext cx="7913687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rame 3"/>
          <p:cNvSpPr/>
          <p:nvPr/>
        </p:nvSpPr>
        <p:spPr>
          <a:xfrm>
            <a:off x="617990" y="2965448"/>
            <a:ext cx="5554210" cy="762000"/>
          </a:xfrm>
          <a:prstGeom prst="fram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 rot="20558659">
            <a:off x="580165" y="2096978"/>
            <a:ext cx="8229600" cy="207284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Purchase With Purchase Not Applicable Because 2nd Item Require Purchase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9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23 Tax Codes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Remember this 4 : SR/ TX/ ZR/ 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C:\Users\Support1\Documents\23_Code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58" y="1600200"/>
            <a:ext cx="80500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62484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www.sql.com.my/video/GST-02_MaintainTax.mp4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0892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Consignment Items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&amp;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Promotional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86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838199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Imported Services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7170" name="Picture 2" descr="C:\Users\Support1\AppData\Local\Temp\SNAGHTML316cff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620000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856" y="1371600"/>
            <a:ext cx="7532687" cy="482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577" y="1371600"/>
            <a:ext cx="7501966" cy="4837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36" y="1571624"/>
            <a:ext cx="7876847" cy="450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292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Consignment Items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&amp;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Promotional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7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08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1219200"/>
            <a:ext cx="5562600" cy="13716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Buy used car at $30,000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Additional work at $10,000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Sell at $55,000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Normal scheme GST Tax is $55,000 * 6% = $3300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04800"/>
            <a:ext cx="8229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Margin Scheme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6965914"/>
              </p:ext>
            </p:extLst>
          </p:nvPr>
        </p:nvGraphicFramePr>
        <p:xfrm>
          <a:off x="1676400" y="2645227"/>
          <a:ext cx="5029200" cy="2079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86465"/>
                <a:gridCol w="1242735"/>
              </a:tblGrid>
              <a:tr h="294867"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9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Margin</a:t>
                      </a:r>
                      <a:r>
                        <a:rPr lang="en-US" sz="19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 Scheme Calculation</a:t>
                      </a:r>
                      <a:endParaRPr lang="en-US" sz="19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900" u="none" strike="noStrike" dirty="0">
                          <a:effectLst/>
                        </a:rPr>
                        <a:t> 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84" marR="7484" marT="7484" marB="0" anchor="b"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900" u="none" strike="noStrike" dirty="0">
                          <a:effectLst/>
                        </a:rPr>
                        <a:t>$55,000 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$30,000 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Minus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$25,000 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 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6%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Multiply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 smtClean="0">
                          <a:effectLst/>
                        </a:rPr>
                        <a:t>100/106 (tax inclusive)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Multiply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noFill/>
                  </a:tcPr>
                </a:tc>
              </a:tr>
              <a:tr h="294867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$1,415.09 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900" u="none" strike="noStrike" dirty="0">
                          <a:effectLst/>
                        </a:rPr>
                        <a:t> </a:t>
                      </a:r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484" marR="7484" marT="7484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76400" y="4800600"/>
            <a:ext cx="6858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3 </a:t>
            </a:r>
            <a:r>
              <a:rPr lang="en-US" b="1" u="sng" dirty="0"/>
              <a:t>Conditions</a:t>
            </a:r>
          </a:p>
          <a:p>
            <a:r>
              <a:rPr lang="en-US" dirty="0" smtClean="0"/>
              <a:t>Used car purchase CAN NOT claim input tax</a:t>
            </a:r>
          </a:p>
          <a:p>
            <a:r>
              <a:rPr lang="en-US" dirty="0" smtClean="0"/>
              <a:t>Additional </a:t>
            </a:r>
            <a:r>
              <a:rPr lang="en-US" dirty="0"/>
              <a:t>work at $10,000, used car dealer CAN NOT claim input tax</a:t>
            </a:r>
          </a:p>
          <a:p>
            <a:r>
              <a:rPr lang="en-US" dirty="0"/>
              <a:t>Buyer </a:t>
            </a:r>
            <a:r>
              <a:rPr lang="en-US" dirty="0" smtClean="0"/>
              <a:t>also CAN </a:t>
            </a:r>
            <a:r>
              <a:rPr lang="en-US" dirty="0"/>
              <a:t>NOT claim input </a:t>
            </a:r>
            <a:r>
              <a:rPr lang="en-US" dirty="0" smtClean="0"/>
              <a:t>tax</a:t>
            </a:r>
          </a:p>
          <a:p>
            <a:r>
              <a:rPr lang="en-US" sz="1000" dirty="0" smtClean="0"/>
              <a:t>*Blocked Input Tax</a:t>
            </a:r>
            <a:endParaRPr lang="en-US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9222" name="Picture 6" descr="C:\Users\Support1\AppData\Local\Temp\SNAGHTML338474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143000"/>
            <a:ext cx="8801100" cy="518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678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Consignment Items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&amp;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Promotional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2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5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903" y="93286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Simplified Invoice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1269" name="Picture 5" descr="C:\Users\Support1\AppData\Local\Temp\SNAGHTML36721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64" y="989149"/>
            <a:ext cx="8414236" cy="562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65200"/>
            <a:ext cx="3232635" cy="569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914400" y="2628900"/>
            <a:ext cx="4343400" cy="1790700"/>
          </a:xfrm>
          <a:prstGeom prst="roundRect">
            <a:avLst/>
          </a:prstGeom>
          <a:noFill/>
          <a:ln w="635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970880" y="1981200"/>
            <a:ext cx="2868319" cy="2438400"/>
          </a:xfrm>
          <a:prstGeom prst="roundRect">
            <a:avLst/>
          </a:prstGeom>
          <a:noFill/>
          <a:ln w="635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72200" y="2205097"/>
            <a:ext cx="2514600" cy="206210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??? No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Company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Name </a:t>
            </a:r>
          </a:p>
          <a:p>
            <a:pPr algn="ctr"/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&amp;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Address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6800" y="2691825"/>
            <a:ext cx="41776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With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Company Name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&amp; Address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7522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7" grpId="0" animBg="1"/>
      <p:bldP spid="1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8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Consignment Items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&amp;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Promotional </a:t>
            </a:r>
            <a:r>
              <a:rPr lang="en-US" sz="16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52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4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132238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877442"/>
            <a:ext cx="1779604" cy="721037"/>
          </a:xfrm>
          <a:prstGeom prst="rect">
            <a:avLst/>
          </a:prstGeom>
        </p:spPr>
      </p:pic>
      <p:pic>
        <p:nvPicPr>
          <p:cNvPr id="1026" name="Picture 2" descr="C:\Users\Support1\AppData\Local\Temp\SNAGHTML1bd08b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69" y="3749122"/>
            <a:ext cx="2105331" cy="120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283" y="3280843"/>
            <a:ext cx="920967" cy="295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58619" y="455904"/>
            <a:ext cx="6807827" cy="835989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 algn="ctr"/>
            <a:r>
              <a:rPr 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POS </a:t>
            </a:r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Linking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674" y="5160134"/>
            <a:ext cx="2230397" cy="65269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Sales=10,000.00    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6%GST=600.00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Total=10,600.00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11353" y="1383615"/>
            <a:ext cx="2286908" cy="124434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Kastam Malaysia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GST-03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form</a:t>
            </a:r>
            <a: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GAF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(GL Ledger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Collect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Output Tax</a:t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Refund Input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Tax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276" y="1470532"/>
            <a:ext cx="2101513" cy="1157433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POS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Push Daily Sales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data post to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Cash Sales in SQL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Accounting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0197" y="1417203"/>
            <a:ext cx="3522003" cy="12640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04"/>
              </a:lnSpc>
            </a:pP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SQL Accounting System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1. GL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-General Ledger (P/L, Reports)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AR-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Accounts Receivable - Debtors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3. AP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 Accounts Payable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Purchasing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(input tax)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84" y="5812832"/>
            <a:ext cx="2379576" cy="511836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Live Sales Report Z1_Posting Under Cash Sales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76" y="2877442"/>
            <a:ext cx="1873108" cy="192399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832" y="3241004"/>
            <a:ext cx="847571" cy="3118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58251" y="5109334"/>
            <a:ext cx="2128150" cy="14565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Linking will be done via a “middle app”. This “middle app” will normally be design by the POS to either update by manual batch posting or timer auto batch posting.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upport1\Documents\eStream\Marketing\GST\Slides\Kastam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761" y="2819400"/>
            <a:ext cx="1547213" cy="135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8" name="Straight Arrow Connector 1027"/>
          <p:cNvCxnSpPr/>
          <p:nvPr/>
        </p:nvCxnSpPr>
        <p:spPr>
          <a:xfrm>
            <a:off x="2758066" y="5715000"/>
            <a:ext cx="4550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/>
          <p:cNvCxnSpPr/>
          <p:nvPr/>
        </p:nvCxnSpPr>
        <p:spPr>
          <a:xfrm flipV="1">
            <a:off x="2758066" y="4419600"/>
            <a:ext cx="0" cy="1295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C:\Users\Support1\AppData\Local\Temp\SNAGHTML1e0190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4166428"/>
            <a:ext cx="1854200" cy="7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58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3" y="4062052"/>
            <a:ext cx="132238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877442"/>
            <a:ext cx="1779604" cy="721037"/>
          </a:xfrm>
          <a:prstGeom prst="rect">
            <a:avLst/>
          </a:prstGeom>
        </p:spPr>
      </p:pic>
      <p:pic>
        <p:nvPicPr>
          <p:cNvPr id="1026" name="Picture 2" descr="C:\Users\Support1\AppData\Local\Temp\SNAGHTML1bd08b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69" y="3749122"/>
            <a:ext cx="2105331" cy="120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283" y="3280843"/>
            <a:ext cx="920967" cy="295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58619" y="455904"/>
            <a:ext cx="6807827" cy="835989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Cash Register Linking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674" y="5058534"/>
            <a:ext cx="2230397" cy="65269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Sales=10,000.00    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6%GST=600.00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Total=10,600.00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11353" y="1383615"/>
            <a:ext cx="2286908" cy="124434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Kastam Malaysia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GST-03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form</a:t>
            </a:r>
            <a: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GAF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(GL Ledger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Collect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Output Tax</a:t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Refund Input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Tax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276" y="1470532"/>
            <a:ext cx="2101513" cy="15774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Electronic</a:t>
            </a:r>
          </a:p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Cash Register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Store Daily Sales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data in SD Card up to 1 year. Post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Cash Sales in SQL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Accounting</a:t>
            </a:r>
          </a:p>
          <a:p>
            <a:pPr>
              <a:lnSpc>
                <a:spcPts val="1683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50197" y="1417203"/>
            <a:ext cx="3522003" cy="12640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04"/>
              </a:lnSpc>
            </a:pP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SQL Accounting System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1. GL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-General Ledger (P/L, Reports)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AR-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Accounts Receivable - Debtors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3. AP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 Accounts Payable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Purchasing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(input tax)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84" y="5711232"/>
            <a:ext cx="2379576" cy="511836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Live Sales Report Z1_Posting Under Cash Sales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832" y="3241004"/>
            <a:ext cx="847571" cy="3118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58251" y="5109334"/>
            <a:ext cx="2128150" cy="12152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Linking will be done via a “middle app”. </a:t>
            </a:r>
          </a:p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Or manual input from daily ZI Report into accounting software.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upport1\Documents\eStream\Marketing\GST\Slides\Kastam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761" y="2819400"/>
            <a:ext cx="1547213" cy="135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8" name="Straight Arrow Connector 1027"/>
          <p:cNvCxnSpPr/>
          <p:nvPr/>
        </p:nvCxnSpPr>
        <p:spPr>
          <a:xfrm>
            <a:off x="2758066" y="5715000"/>
            <a:ext cx="4550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/>
          <p:cNvCxnSpPr/>
          <p:nvPr/>
        </p:nvCxnSpPr>
        <p:spPr>
          <a:xfrm flipV="1">
            <a:off x="2758066" y="4956078"/>
            <a:ext cx="0" cy="7589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C:\Users\Support1\AppData\Local\Temp\SNAGHTML1e0190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4166428"/>
            <a:ext cx="1854200" cy="7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upport1\Documents\eStream\Marketing\GST\Slides\cash-registe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2" y="3118743"/>
            <a:ext cx="1935858" cy="193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66" y="3591753"/>
            <a:ext cx="4445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8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5227" name="Content Placeholder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4" y="1779588"/>
            <a:ext cx="1157873" cy="54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8" name="Picture 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16" y="3547037"/>
            <a:ext cx="1496870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9" name="Picture 1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50" y="1792287"/>
            <a:ext cx="1103746" cy="60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1841499"/>
            <a:ext cx="1466168" cy="39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1838325"/>
            <a:ext cx="1407334" cy="37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8" name="Picture 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4" y="1781175"/>
            <a:ext cx="1308491" cy="55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4" name="Picture 10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55850"/>
            <a:ext cx="1654441" cy="52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0" name="Picture 10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2355850"/>
            <a:ext cx="1386152" cy="5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" name="Picture 1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7" y="2289175"/>
            <a:ext cx="866051" cy="74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1" name="Picture 10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199" y="2370138"/>
            <a:ext cx="1261423" cy="36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" name="Picture 10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75" y="2355849"/>
            <a:ext cx="804863" cy="36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3" name="Picture 9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5" y="4532323"/>
            <a:ext cx="1744100" cy="45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9" name="Picture 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000" y="3566087"/>
            <a:ext cx="1744100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4" name="Picture 9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099" y="4518587"/>
            <a:ext cx="525928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7" name="Picture 9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75" y="3575327"/>
            <a:ext cx="1744100" cy="46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6" name="Picture 9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99" y="4491599"/>
            <a:ext cx="1054102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5" name="Picture 9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212" y="4518587"/>
            <a:ext cx="525928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11"/>
          <p:cNvSpPr>
            <a:spLocks noChangeArrowheads="1"/>
          </p:cNvSpPr>
          <p:nvPr/>
        </p:nvSpPr>
        <p:spPr bwMode="auto">
          <a:xfrm>
            <a:off x="243020" y="5229909"/>
            <a:ext cx="33666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Developer &amp; Main Con Customization</a:t>
            </a:r>
          </a:p>
        </p:txBody>
      </p:sp>
      <p:sp>
        <p:nvSpPr>
          <p:cNvPr id="5161" name="Rectangle 113"/>
          <p:cNvSpPr>
            <a:spLocks noChangeArrowheads="1"/>
          </p:cNvSpPr>
          <p:nvPr/>
        </p:nvSpPr>
        <p:spPr bwMode="auto">
          <a:xfrm>
            <a:off x="152400" y="3183674"/>
            <a:ext cx="77283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Optical Retail POS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Hire Purchase System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MRP Linking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3" name="Rectangle 115"/>
          <p:cNvSpPr>
            <a:spLocks noChangeArrowheads="1"/>
          </p:cNvSpPr>
          <p:nvPr/>
        </p:nvSpPr>
        <p:spPr bwMode="auto">
          <a:xfrm>
            <a:off x="152400" y="4173225"/>
            <a:ext cx="84959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CRM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Mobile Solution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Time Attendance Link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1" name="Picture 7" descr="C:\Users\Support1\Documents\Construction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6" y="5622848"/>
            <a:ext cx="1056356" cy="70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Rectangle 111"/>
          <p:cNvSpPr>
            <a:spLocks noChangeArrowheads="1"/>
          </p:cNvSpPr>
          <p:nvPr/>
        </p:nvSpPr>
        <p:spPr bwMode="auto">
          <a:xfrm>
            <a:off x="259221" y="1333500"/>
            <a:ext cx="12490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POS Linking</a:t>
            </a:r>
          </a:p>
        </p:txBody>
      </p:sp>
      <p:sp>
        <p:nvSpPr>
          <p:cNvPr id="5164" name="TextBox 5163"/>
          <p:cNvSpPr txBox="1"/>
          <p:nvPr/>
        </p:nvSpPr>
        <p:spPr>
          <a:xfrm>
            <a:off x="1752600" y="5562600"/>
            <a:ext cx="7553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If you are an end user of </a:t>
            </a:r>
            <a:r>
              <a:rPr lang="en-US" sz="1400" dirty="0" smtClean="0">
                <a:solidFill>
                  <a:srgbClr val="00B0F0"/>
                </a:solidFill>
              </a:rPr>
              <a:t>POS or customized software </a:t>
            </a:r>
            <a:r>
              <a:rPr lang="en-US" sz="1400" dirty="0">
                <a:solidFill>
                  <a:srgbClr val="00B0F0"/>
                </a:solidFill>
              </a:rPr>
              <a:t>and your current </a:t>
            </a:r>
            <a:r>
              <a:rPr lang="en-US" sz="1400" dirty="0" smtClean="0">
                <a:solidFill>
                  <a:srgbClr val="00B0F0"/>
                </a:solidFill>
              </a:rPr>
              <a:t>vendor </a:t>
            </a:r>
            <a:r>
              <a:rPr lang="en-US" sz="1400" dirty="0">
                <a:solidFill>
                  <a:srgbClr val="00B0F0"/>
                </a:solidFill>
              </a:rPr>
              <a:t>is not link to a good GST compliance accounting software, please request your </a:t>
            </a:r>
            <a:r>
              <a:rPr lang="en-US" sz="1400" dirty="0" smtClean="0">
                <a:solidFill>
                  <a:srgbClr val="00B0F0"/>
                </a:solidFill>
              </a:rPr>
              <a:t>vendor </a:t>
            </a:r>
            <a:r>
              <a:rPr lang="en-US" sz="1400" dirty="0">
                <a:solidFill>
                  <a:srgbClr val="00B0F0"/>
                </a:solidFill>
              </a:rPr>
              <a:t>to contact </a:t>
            </a:r>
            <a:r>
              <a:rPr lang="en-US" sz="1400" u="sng" dirty="0">
                <a:solidFill>
                  <a:srgbClr val="00B0F0"/>
                </a:solidFill>
                <a:hlinkClick r:id="rId20"/>
              </a:rPr>
              <a:t>www.sql.com.my</a:t>
            </a:r>
            <a:r>
              <a:rPr lang="en-US" sz="1400" dirty="0">
                <a:solidFill>
                  <a:srgbClr val="00B0F0"/>
                </a:solidFill>
              </a:rPr>
              <a:t> directly. We will guide them both on linking and </a:t>
            </a:r>
            <a:r>
              <a:rPr lang="en-US" sz="1400" dirty="0" smtClean="0">
                <a:solidFill>
                  <a:srgbClr val="00B0F0"/>
                </a:solidFill>
              </a:rPr>
              <a:t>GST compliance.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533400" y="455904"/>
            <a:ext cx="8114915" cy="83598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Software Linking to SQL Account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Support1\Documents\eStream\Marketing\GST\Slides\casio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5" y="2346687"/>
            <a:ext cx="143827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38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61" grpId="0"/>
      <p:bldP spid="5163" grpId="0"/>
      <p:bldP spid="122" grpId="0"/>
      <p:bldP spid="51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581400" cy="365125"/>
          </a:xfrm>
        </p:spPr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71600" y="1600200"/>
            <a:ext cx="64008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57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GL &amp; Expenses</a:t>
            </a:r>
            <a:endParaRPr lang="en-US" sz="1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1400" dirty="0" smtClean="0">
                <a:solidFill>
                  <a:schemeClr val="accent3">
                    <a:lumMod val="50000"/>
                  </a:schemeClr>
                </a:solidFill>
              </a:rPr>
              <a:t>GST Effects on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Supplies for 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Affecting 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 smtClean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Promotional Items &amp; Consignment 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Scheme for 2nd Hand Car &amp; 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268"/>
            <a:ext cx="8229600" cy="103909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register for GST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066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8000" dirty="0" smtClean="0">
                <a:hlinkClick r:id="rId2"/>
              </a:rPr>
              <a:t>www.sql.com.my</a:t>
            </a:r>
            <a:endParaRPr lang="en-US" sz="8000" dirty="0" smtClean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endParaRPr lang="en-US" sz="8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89300"/>
            <a:ext cx="300037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955800" y="4056062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6172200" y="4056062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268"/>
            <a:ext cx="8229600" cy="103909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get SQL Account GST Videos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9906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8000" dirty="0" smtClean="0">
                <a:hlinkClick r:id="rId2"/>
              </a:rPr>
              <a:t>www.sql.com.my</a:t>
            </a:r>
            <a:endParaRPr lang="en-US" sz="8000" dirty="0" smtClean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endParaRPr lang="en-US" sz="8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7353300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5638800" y="3378200"/>
            <a:ext cx="914400" cy="4572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0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3068"/>
            <a:ext cx="8229600" cy="103909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download today’s </a:t>
            </a:r>
            <a:r>
              <a:rPr lang="en-US" sz="4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powerpoint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81400"/>
            <a:ext cx="8229600" cy="990600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r>
              <a:rPr lang="en-US" sz="8000" dirty="0" smtClean="0">
                <a:hlinkClick r:id="rId2"/>
              </a:rPr>
              <a:t>www.sql.com.my/document/GST-SlideNov.zip</a:t>
            </a:r>
            <a:r>
              <a:rPr lang="en-US" sz="8000" dirty="0" smtClean="0"/>
              <a:t> </a:t>
            </a:r>
            <a:endParaRPr lang="en-US" sz="8000" dirty="0"/>
          </a:p>
          <a:p>
            <a:pPr marL="0" indent="0" algn="ctr">
              <a:buNone/>
            </a:pPr>
            <a:endParaRPr lang="en-US" sz="8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66009"/>
            <a:ext cx="9144000" cy="477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4572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Era Starts Today Not Tomorrow</a:t>
            </a:r>
          </a:p>
        </p:txBody>
      </p:sp>
    </p:spTree>
    <p:extLst>
      <p:ext uri="{BB962C8B-B14F-4D97-AF65-F5344CB8AC3E}">
        <p14:creationId xmlns:p14="http://schemas.microsoft.com/office/powerpoint/2010/main" val="409234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752600"/>
            <a:ext cx="8314764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 Update of GST Tax Codes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 01/04/2015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0558659">
            <a:off x="612006" y="3303075"/>
            <a:ext cx="7055205" cy="979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NO NEED O.T.</a:t>
            </a:r>
          </a:p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On 31/03/2015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62484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www.sql.com.my/video/GST-03_StockTax.mp4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3632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Codes Will Prioritize by 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Customer/ Supplier 1st &amp; 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Inventory Stock 2nd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58" y="1874837"/>
            <a:ext cx="8050084" cy="452596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6463844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www.sql.com.my/video/GST-04_CustomerGST.mp4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8314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5200" dirty="0">
                <a:solidFill>
                  <a:schemeClr val="accent3">
                    <a:lumMod val="50000"/>
                  </a:schemeClr>
                </a:solidFill>
              </a:rPr>
              <a:t>GST Effects on GL &amp; Expenses</a:t>
            </a:r>
            <a:endParaRPr lang="en-US" sz="52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GST Reporting Format for Invoices, CN&amp;DN, GST-03, GAF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GST Rules Affecting Most Businesses</a:t>
            </a:r>
            <a:endParaRPr lang="en-US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Adjustment Before &amp; After GST Return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Deemed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Supplies for </a:t>
            </a:r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Gift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 GST Rules </a:t>
            </a:r>
            <a:r>
              <a:rPr lang="en-US" sz="2000" dirty="0">
                <a:solidFill>
                  <a:srgbClr val="FF0000"/>
                </a:solidFill>
              </a:rPr>
              <a:t>Affecting </a:t>
            </a:r>
            <a:r>
              <a:rPr lang="en-US" sz="2000" dirty="0" smtClean="0">
                <a:solidFill>
                  <a:srgbClr val="FF0000"/>
                </a:solidFill>
              </a:rPr>
              <a:t>Particular Industries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  <a:endParaRPr lang="en-US" sz="2000" dirty="0">
              <a:solidFill>
                <a:srgbClr val="005828"/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Mixed Supplies Apportionment 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Capital Goods Adjustment (CGA)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Group reporting &amp; Intercompany (Non –GST)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Promotional Items &amp; Consignment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Items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Imported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Services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Margin 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Scheme for 2nd Hand Car &amp; 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Motorbike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  <a:p>
            <a:pPr algn="l"/>
            <a:endParaRPr lang="en-US" sz="14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5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pic>
        <p:nvPicPr>
          <p:cNvPr id="1026" name="Picture 2" descr="C:\Users\Support1\AppData\Local\Temp\SNAGHTML83f1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52600"/>
            <a:ext cx="8750300" cy="45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85800" y="3048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Preset GST Tax Code in GL Accounts</a:t>
            </a: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 Minimize Clerical Errors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1727200"/>
            <a:ext cx="8750300" cy="519392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 rot="20558659">
            <a:off x="608904" y="2560664"/>
            <a:ext cx="8229600" cy="16864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For mix supplies business is probably more important to preset GST code TX-RE to avoid confusion with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other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TX GST code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2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2595</TotalTime>
  <Words>4008</Words>
  <Application>Microsoft Office PowerPoint</Application>
  <PresentationFormat>On-screen Show (4:3)</PresentationFormat>
  <Paragraphs>788</Paragraphs>
  <Slides>52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SQL Account www.SQL.com.my</vt:lpstr>
      <vt:lpstr>GST Compliance with  SQL Account</vt:lpstr>
      <vt:lpstr>GST Compliance with  SQL Account</vt:lpstr>
      <vt:lpstr>23 Tax Codes Remember this 4 : SR/ TX/ ZR/ ES</vt:lpstr>
      <vt:lpstr>GST Compliance with  SQL Account</vt:lpstr>
      <vt:lpstr>Auto Update of GST Tax Codes  On 01/04/2015</vt:lpstr>
      <vt:lpstr>Tax Codes Will Prioritize by  Customer/ Supplier 1st &amp;  Inventory Stock 2nd</vt:lpstr>
      <vt:lpstr>GST Compliance with  SQL Account</vt:lpstr>
      <vt:lpstr>PowerPoint Presentation</vt:lpstr>
      <vt:lpstr>GST Compliance with  SQL Account</vt:lpstr>
      <vt:lpstr>Top Part : Company GST Number</vt:lpstr>
      <vt:lpstr>Bottom Part : Subtotal GST Amount Tax Invoice is not Cash Bill. Rounding not compulsory.</vt:lpstr>
      <vt:lpstr>Middle Part : Itemized GST Amount 5 units of a $55.50 item times 6% is ? GST</vt:lpstr>
      <vt:lpstr>Tax Inclusive Auto Calculate $1000*6/106 = GST $56.60</vt:lpstr>
      <vt:lpstr>PowerPoint Presentation</vt:lpstr>
      <vt:lpstr>GST Compliance with  SQL Account</vt:lpstr>
      <vt:lpstr>GST-03 Auto Calculation. Submission via Manual Print (28 days) or Digitally (14 days).</vt:lpstr>
      <vt:lpstr>GST-03 Drill Down To Source Document</vt:lpstr>
      <vt:lpstr>Generate GAF whenever requested by Kastam</vt:lpstr>
      <vt:lpstr>GST Compliance with  SQL Account</vt:lpstr>
      <vt:lpstr>What is 21 Days Rule?</vt:lpstr>
      <vt:lpstr>SQL Account solution with confirmation from KASTAM MALAYSIA</vt:lpstr>
      <vt:lpstr>PowerPoint Presentation</vt:lpstr>
      <vt:lpstr>GST Compliance with  SQL Account</vt:lpstr>
      <vt:lpstr>What is 6 Months “Bad Debt” Relief ?</vt:lpstr>
      <vt:lpstr>What is 6 Months “Bad Debt” Recover ?</vt:lpstr>
      <vt:lpstr>  GST-03 Auto Calculate 6 months Bad Debt Relief &amp; Auto Calculate Payment Recovered</vt:lpstr>
      <vt:lpstr>GST Compliance with  SQL Account</vt:lpstr>
      <vt:lpstr>PowerPoint Presentation</vt:lpstr>
      <vt:lpstr>GST Compliance with  SQL Account</vt:lpstr>
      <vt:lpstr>PowerPoint Presentation</vt:lpstr>
      <vt:lpstr>GST Compliance with  SQL Account</vt:lpstr>
      <vt:lpstr>PowerPoint Presentation</vt:lpstr>
      <vt:lpstr>GST Compliance with  SQL Account</vt:lpstr>
      <vt:lpstr>PowerPoint Presentation</vt:lpstr>
      <vt:lpstr>GST Compliance with  SQL Account</vt:lpstr>
      <vt:lpstr>GST Compliance with  SQL Account</vt:lpstr>
      <vt:lpstr>Consignment Items</vt:lpstr>
      <vt:lpstr>Promotional Items</vt:lpstr>
      <vt:lpstr>GST Compliance with  SQL Account</vt:lpstr>
      <vt:lpstr>Imported Services</vt:lpstr>
      <vt:lpstr>GST Compliance with  SQL Account</vt:lpstr>
      <vt:lpstr>PowerPoint Presentation</vt:lpstr>
      <vt:lpstr>GST Compliance with  SQL Account</vt:lpstr>
      <vt:lpstr>Simplified Invoice</vt:lpstr>
      <vt:lpstr>GST Compliance with  SQL Account</vt:lpstr>
      <vt:lpstr>PowerPoint Presentation</vt:lpstr>
      <vt:lpstr>PowerPoint Presentation</vt:lpstr>
      <vt:lpstr>PowerPoint Presentation</vt:lpstr>
      <vt:lpstr>How to register for GST</vt:lpstr>
      <vt:lpstr>How to get SQL Account GST Videos</vt:lpstr>
      <vt:lpstr>How to download today’s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“ABC…123” of GST Compliance In Accounting Software</dc:title>
  <dc:creator>Chris_Laptop</dc:creator>
  <cp:lastModifiedBy>Chris_Laptop</cp:lastModifiedBy>
  <cp:revision>511</cp:revision>
  <dcterms:created xsi:type="dcterms:W3CDTF">2014-08-07T17:52:33Z</dcterms:created>
  <dcterms:modified xsi:type="dcterms:W3CDTF">2014-11-30T18:13:23Z</dcterms:modified>
</cp:coreProperties>
</file>