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8" r:id="rId2"/>
    <p:sldId id="256" r:id="rId3"/>
    <p:sldId id="259" r:id="rId4"/>
    <p:sldId id="264" r:id="rId5"/>
    <p:sldId id="260" r:id="rId6"/>
    <p:sldId id="265" r:id="rId7"/>
    <p:sldId id="266" r:id="rId8"/>
    <p:sldId id="294" r:id="rId9"/>
    <p:sldId id="267" r:id="rId10"/>
    <p:sldId id="270" r:id="rId11"/>
    <p:sldId id="268" r:id="rId12"/>
    <p:sldId id="305" r:id="rId13"/>
    <p:sldId id="333" r:id="rId14"/>
    <p:sldId id="334" r:id="rId15"/>
    <p:sldId id="271" r:id="rId16"/>
    <p:sldId id="272" r:id="rId17"/>
    <p:sldId id="273" r:id="rId18"/>
    <p:sldId id="335" r:id="rId19"/>
    <p:sldId id="312" r:id="rId20"/>
    <p:sldId id="313" r:id="rId21"/>
    <p:sldId id="263" r:id="rId22"/>
    <p:sldId id="296" r:id="rId23"/>
    <p:sldId id="329" r:id="rId24"/>
    <p:sldId id="331" r:id="rId25"/>
    <p:sldId id="278" r:id="rId26"/>
    <p:sldId id="322" r:id="rId27"/>
    <p:sldId id="293" r:id="rId28"/>
    <p:sldId id="323" r:id="rId29"/>
    <p:sldId id="344" r:id="rId30"/>
    <p:sldId id="336" r:id="rId31"/>
    <p:sldId id="324" r:id="rId32"/>
    <p:sldId id="325" r:id="rId33"/>
    <p:sldId id="326" r:id="rId34"/>
    <p:sldId id="340" r:id="rId35"/>
    <p:sldId id="341" r:id="rId36"/>
    <p:sldId id="343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884106"/>
    <a:srgbClr val="0163CF"/>
    <a:srgbClr val="3366FF"/>
    <a:srgbClr val="007033"/>
    <a:srgbClr val="007CA8"/>
    <a:srgbClr val="A95007"/>
    <a:srgbClr val="753805"/>
    <a:srgbClr val="0058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271" autoAdjust="0"/>
    <p:restoredTop sz="94518" autoAdjust="0"/>
  </p:normalViewPr>
  <p:slideViewPr>
    <p:cSldViewPr>
      <p:cViewPr varScale="1">
        <p:scale>
          <a:sx n="75" d="100"/>
          <a:sy n="75" d="100"/>
        </p:scale>
        <p:origin x="-133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8436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1066D2-44C7-41AD-B648-102CCC716B7A}" type="datetimeFigureOut">
              <a:rPr lang="en-US" smtClean="0"/>
              <a:t>25/11/2014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908773-87C9-4CD2-AC2A-DCE2244DEB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7384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908773-87C9-4CD2-AC2A-DCE2244DEB5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916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908773-87C9-4CD2-AC2A-DCE2244DEB5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8251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908773-87C9-4CD2-AC2A-DCE2244DEB5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916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E0CFF-338D-459F-AC01-CF20B65FC773}" type="datetime1">
              <a:rPr lang="en-US" smtClean="0"/>
              <a:t>25/11/2014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89576-36FB-40BD-A2AA-9EB6A1B93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93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95BA7-FB96-4319-8781-39D10D537ABE}" type="datetime1">
              <a:rPr lang="en-US" smtClean="0"/>
              <a:t>25/11/2014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89576-36FB-40BD-A2AA-9EB6A1B93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679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F25EC-6245-4318-B84F-70D8BE289277}" type="datetime1">
              <a:rPr lang="en-US" smtClean="0"/>
              <a:t>25/11/2014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89576-36FB-40BD-A2AA-9EB6A1B93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1735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7580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CDBDE-9C5F-4356-9E0B-6B6459F8290A}" type="datetime1">
              <a:rPr lang="en-US" smtClean="0"/>
              <a:t>25/11/2014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SQL Account | www.sql.com.my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89576-36FB-40BD-A2AA-9EB6A1B93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0160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5FB36-B8DC-46D9-9AF4-11D9B5F4FA20}" type="datetime1">
              <a:rPr lang="en-US" smtClean="0"/>
              <a:t>25/11/2014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89576-36FB-40BD-A2AA-9EB6A1B93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814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13A20-6555-42B7-87E5-B5F2E4D4C33C}" type="datetime1">
              <a:rPr lang="en-US" smtClean="0"/>
              <a:t>25/11/2014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89576-36FB-40BD-A2AA-9EB6A1B93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76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71FE8-D203-4689-A5D6-7475C6821037}" type="datetime1">
              <a:rPr lang="en-US" smtClean="0"/>
              <a:t>25/11/2014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89576-36FB-40BD-A2AA-9EB6A1B93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562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006C6-A684-47E5-B46D-551A7EBB9F27}" type="datetime1">
              <a:rPr lang="en-US" smtClean="0"/>
              <a:t>25/11/2014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89576-36FB-40BD-A2AA-9EB6A1B93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010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47E65-E333-4C70-9E89-FC36E9638C68}" type="datetime1">
              <a:rPr lang="en-US" smtClean="0"/>
              <a:t>25/11/2014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89576-36FB-40BD-A2AA-9EB6A1B93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365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01FED-5706-41C3-B61A-3525EE2510BC}" type="datetime1">
              <a:rPr lang="en-US" smtClean="0"/>
              <a:t>25/11/2014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89576-36FB-40BD-A2AA-9EB6A1B93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439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25E5B-CA1E-49AF-BFF0-D680DDC5A6B9}" type="datetime1">
              <a:rPr lang="en-US" smtClean="0"/>
              <a:t>25/11/2014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089576-36FB-40BD-A2AA-9EB6A1B93C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16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57288F-4C1D-454D-B540-CB608593681D}" type="datetime1">
              <a:rPr lang="en-US" smtClean="0"/>
              <a:t>25/11/2014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089576-36FB-40BD-A2AA-9EB6A1B93C74}" type="slidenum">
              <a:rPr lang="en-US" smtClean="0"/>
              <a:t>‹#›</a:t>
            </a:fld>
            <a:endParaRPr lang="en-US"/>
          </a:p>
        </p:txBody>
      </p:sp>
      <p:pic>
        <p:nvPicPr>
          <p:cNvPr id="2050" name="Picture 2" descr="C:\Users\Support1\Documents\Camtasia Studio\Facebook_Profile.jp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67462"/>
            <a:ext cx="549275" cy="490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8606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1.jpeg"/><Relationship Id="rId3" Type="http://schemas.openxmlformats.org/officeDocument/2006/relationships/image" Target="../media/image3.jpeg"/><Relationship Id="rId7" Type="http://schemas.openxmlformats.org/officeDocument/2006/relationships/image" Target="../media/image6.jpeg"/><Relationship Id="rId12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file:///C:\Users\Support1\Documents\eStream\Marketing\GST\TV1&amp;2\SQLAccount_MalaysianGST_TV2.mp4" TargetMode="External"/><Relationship Id="rId11" Type="http://schemas.openxmlformats.org/officeDocument/2006/relationships/image" Target="../media/image9.jpeg"/><Relationship Id="rId5" Type="http://schemas.openxmlformats.org/officeDocument/2006/relationships/image" Target="../media/image5.jpeg"/><Relationship Id="rId10" Type="http://schemas.microsoft.com/office/2007/relationships/hdphoto" Target="../media/hdphoto1.wdp"/><Relationship Id="rId4" Type="http://schemas.openxmlformats.org/officeDocument/2006/relationships/image" Target="../media/image4.jpeg"/><Relationship Id="rId9" Type="http://schemas.openxmlformats.org/officeDocument/2006/relationships/image" Target="../media/image8.jpeg"/><Relationship Id="rId14" Type="http://schemas.openxmlformats.org/officeDocument/2006/relationships/image" Target="../media/image1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ql.com.my/video/GST-05_InvoiceGST.mp4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ql.com.my/video/GST-10_InclusiveGST-Cents.mp4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ql.com.my/video/GST-21_CN&amp;DN.mp4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ql.com.my/video/GST-06_GST03.mp4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sql.com.my/video/GST-07_GST03-DrillDown.mp4" TargetMode="External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ql.com.my/video/GST-08_GAF.mp4" TargetMode="Externa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ql.com.my/video/GST-12_21DaysGST.mp4" TargetMode="External"/><Relationship Id="rId2" Type="http://schemas.openxmlformats.org/officeDocument/2006/relationships/hyperlink" Target="http://gst.customs.gov.my/en/rg/Pages/rg_gg.aspx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ql.com.my/video/GST-13_21DaysDO.mp4" TargetMode="External"/><Relationship Id="rId2" Type="http://schemas.openxmlformats.org/officeDocument/2006/relationships/hyperlink" Target="http://gst.customs.gov.my/en/rg/Pages/rg_gg.aspx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ql.com.my/video/GST-14_21DaysDeposit.mp4" TargetMode="Externa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gst.customs.gov.my/en/rg/SiteAssets/FAI/Panel%20Decision%20compilation%20portal%20upload.pdf" TargetMode="External"/><Relationship Id="rId2" Type="http://schemas.openxmlformats.org/officeDocument/2006/relationships/hyperlink" Target="http://gst.customs.gov.my/en/rg/Pages/rg_fai.asp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sql.com.my/video/GST-16_BadDebtRelief.mp4" TargetMode="External"/><Relationship Id="rId4" Type="http://schemas.openxmlformats.org/officeDocument/2006/relationships/hyperlink" Target="http://www.sql.com.my/video/GST-15_BadDebt.mp4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ql.com.my/video/GST-17_BadDebtRecover.mp4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ql.com.my/video/GST-18_Adjustments.mp4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jpeg"/><Relationship Id="rId7" Type="http://schemas.openxmlformats.org/officeDocument/2006/relationships/image" Target="../media/image38.gi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7.jpg"/><Relationship Id="rId5" Type="http://schemas.openxmlformats.org/officeDocument/2006/relationships/image" Target="../media/image36.jpeg"/><Relationship Id="rId4" Type="http://schemas.openxmlformats.org/officeDocument/2006/relationships/image" Target="../media/image35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4.jpeg"/><Relationship Id="rId7" Type="http://schemas.openxmlformats.org/officeDocument/2006/relationships/image" Target="../media/image39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8.gif"/><Relationship Id="rId5" Type="http://schemas.openxmlformats.org/officeDocument/2006/relationships/image" Target="../media/image36.jpeg"/><Relationship Id="rId4" Type="http://schemas.openxmlformats.org/officeDocument/2006/relationships/image" Target="../media/image35.png"/><Relationship Id="rId9" Type="http://schemas.openxmlformats.org/officeDocument/2006/relationships/image" Target="../media/image41.jpe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13" Type="http://schemas.openxmlformats.org/officeDocument/2006/relationships/image" Target="../media/image53.gif"/><Relationship Id="rId18" Type="http://schemas.openxmlformats.org/officeDocument/2006/relationships/image" Target="../media/image58.png"/><Relationship Id="rId3" Type="http://schemas.openxmlformats.org/officeDocument/2006/relationships/image" Target="../media/image43.jpeg"/><Relationship Id="rId21" Type="http://schemas.openxmlformats.org/officeDocument/2006/relationships/image" Target="../media/image60.jpeg"/><Relationship Id="rId7" Type="http://schemas.openxmlformats.org/officeDocument/2006/relationships/image" Target="../media/image47.png"/><Relationship Id="rId12" Type="http://schemas.openxmlformats.org/officeDocument/2006/relationships/image" Target="../media/image52.jpeg"/><Relationship Id="rId17" Type="http://schemas.openxmlformats.org/officeDocument/2006/relationships/image" Target="../media/image57.png"/><Relationship Id="rId2" Type="http://schemas.openxmlformats.org/officeDocument/2006/relationships/image" Target="../media/image42.png"/><Relationship Id="rId16" Type="http://schemas.openxmlformats.org/officeDocument/2006/relationships/image" Target="../media/image56.jpeg"/><Relationship Id="rId20" Type="http://schemas.openxmlformats.org/officeDocument/2006/relationships/hyperlink" Target="http://www.sql.com.my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11" Type="http://schemas.openxmlformats.org/officeDocument/2006/relationships/image" Target="../media/image51.png"/><Relationship Id="rId5" Type="http://schemas.openxmlformats.org/officeDocument/2006/relationships/image" Target="../media/image45.png"/><Relationship Id="rId15" Type="http://schemas.openxmlformats.org/officeDocument/2006/relationships/image" Target="../media/image55.png"/><Relationship Id="rId10" Type="http://schemas.openxmlformats.org/officeDocument/2006/relationships/image" Target="../media/image50.png"/><Relationship Id="rId19" Type="http://schemas.openxmlformats.org/officeDocument/2006/relationships/image" Target="../media/image59.jpeg"/><Relationship Id="rId4" Type="http://schemas.openxmlformats.org/officeDocument/2006/relationships/image" Target="../media/image44.png"/><Relationship Id="rId9" Type="http://schemas.openxmlformats.org/officeDocument/2006/relationships/image" Target="../media/image49.png"/><Relationship Id="rId14" Type="http://schemas.openxmlformats.org/officeDocument/2006/relationships/image" Target="../media/image5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hyperlink" Target="http://www.sql.com.my/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hyperlink" Target="http://www.sql.com.my/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ql.com.my/video/GST-02_MaintainTax.mp4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ql.com.my/video/GST-03_StockTax.mp4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ql.com.my/video/GST-04_CustomerGST.mp4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C:\Users\Support1\Documents\Seminar_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9838" y="1647359"/>
            <a:ext cx="1971440" cy="2086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5397" y="3329248"/>
            <a:ext cx="2438400" cy="1852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entury Gothic" pitchFamily="34" charset="0"/>
              </a:rPr>
              <a:t>SQL Account</a:t>
            </a:r>
            <a:b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entury Gothic" pitchFamily="34" charset="0"/>
              </a:rPr>
            </a:b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entury Gothic" pitchFamily="34" charset="0"/>
              </a:rPr>
              <a:t>www.SQL.com.my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entury Gothic" pitchFamily="34" charset="0"/>
            </a:endParaRPr>
          </a:p>
        </p:txBody>
      </p:sp>
      <p:pic>
        <p:nvPicPr>
          <p:cNvPr id="2052" name="Picture 4" descr="C:\Users\Support1\Documents\Kastam_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797" y="1632119"/>
            <a:ext cx="3076041" cy="1729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Support1\Documents\Seminar_0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2198" y="3361167"/>
            <a:ext cx="2609080" cy="1808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>
            <a:hlinkClick r:id="rId6" action="ppaction://hlinkfile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397" y="1600201"/>
            <a:ext cx="2438400" cy="1729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 descr="C:\Users\Support1\Documents\Seminar_03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798" y="3335780"/>
            <a:ext cx="2438400" cy="1845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pic>
        <p:nvPicPr>
          <p:cNvPr id="1026" name="Picture 2" descr="C:\Users\Support1\Documents\Camtasia Studio\Facebook_Profile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-7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6367462"/>
            <a:ext cx="549275" cy="490538"/>
          </a:xfrm>
          <a:prstGeom prst="rect">
            <a:avLst/>
          </a:prstGeom>
          <a:solidFill>
            <a:schemeClr val="bg1">
              <a:alpha val="50000"/>
            </a:schemeClr>
          </a:solidFill>
        </p:spPr>
      </p:pic>
      <p:pic>
        <p:nvPicPr>
          <p:cNvPr id="1028" name="Picture 4" descr="F:\Sync\eStream\Marketing\GST\Slides\Seminar_01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4608267"/>
            <a:ext cx="2299061" cy="1722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Sync\eStream\Marketing\GST\Slides\Seminar_06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1484" y="4619391"/>
            <a:ext cx="2559794" cy="1699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F:\Sync\eStream\Marketing\GST\Slides\Seminar_05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397" y="4619391"/>
            <a:ext cx="3041754" cy="1710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600200"/>
            <a:ext cx="9144000" cy="4777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6696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Bottom Part : Subtotal GST Amount</a:t>
            </a:r>
            <a:b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Tax Invoice is not Cash Bill. Rounding not compulsory.</a:t>
            </a:r>
            <a:endParaRPr lang="en-US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27558" y="1676400"/>
            <a:ext cx="10571558" cy="5943599"/>
          </a:xfrm>
        </p:spPr>
      </p:pic>
      <p:sp>
        <p:nvSpPr>
          <p:cNvPr id="9" name="Right Arrow 8"/>
          <p:cNvSpPr/>
          <p:nvPr/>
        </p:nvSpPr>
        <p:spPr>
          <a:xfrm>
            <a:off x="3657600" y="4730796"/>
            <a:ext cx="1482059" cy="2899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ame 2"/>
          <p:cNvSpPr/>
          <p:nvPr/>
        </p:nvSpPr>
        <p:spPr>
          <a:xfrm>
            <a:off x="5335137" y="4394010"/>
            <a:ext cx="1752600" cy="9906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 rot="20558659">
            <a:off x="625339" y="2686985"/>
            <a:ext cx="8229600" cy="211815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All Preprinted Formats Must</a:t>
            </a:r>
          </a:p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Comply To Kastam Requirements</a:t>
            </a:r>
          </a:p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Think Clearly Before Reprinting</a:t>
            </a:r>
            <a:endParaRPr lang="en-US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33400" y="6324600"/>
            <a:ext cx="2971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hlinkClick r:id="rId3"/>
              </a:rPr>
              <a:t>http://</a:t>
            </a:r>
            <a:r>
              <a:rPr lang="en-US" sz="800" dirty="0" smtClean="0">
                <a:hlinkClick r:id="rId3"/>
              </a:rPr>
              <a:t>www.sql.com.my/video/GST-05_InvoiceGST.mp4</a:t>
            </a:r>
            <a:r>
              <a:rPr lang="en-US" sz="800" dirty="0" smtClean="0"/>
              <a:t> 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342083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Middle Part : Itemized GST Amount</a:t>
            </a:r>
            <a:b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 units of a $55.50 item times 6% is ? GST</a:t>
            </a:r>
            <a:endParaRPr lang="en-US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6400"/>
            <a:ext cx="10571558" cy="5943600"/>
          </a:xfrm>
        </p:spPr>
      </p:pic>
      <p:sp>
        <p:nvSpPr>
          <p:cNvPr id="8" name="Frame 7"/>
          <p:cNvSpPr/>
          <p:nvPr/>
        </p:nvSpPr>
        <p:spPr>
          <a:xfrm>
            <a:off x="8001000" y="3859491"/>
            <a:ext cx="837685" cy="2384179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6130088" y="5020764"/>
            <a:ext cx="1482059" cy="2899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4261340"/>
            <a:ext cx="5715000" cy="180881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Encourage but not </a:t>
            </a:r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compulsory to </a:t>
            </a:r>
            <a:r>
              <a:rPr lang="en-US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insert GST amount itemized</a:t>
            </a:r>
          </a:p>
        </p:txBody>
      </p:sp>
    </p:spTree>
    <p:extLst>
      <p:ext uri="{BB962C8B-B14F-4D97-AF65-F5344CB8AC3E}">
        <p14:creationId xmlns:p14="http://schemas.microsoft.com/office/powerpoint/2010/main" val="2815353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Tax Inclusive </a:t>
            </a:r>
            <a:r>
              <a:rPr lang="en-US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Auto </a:t>
            </a:r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Calculate</a:t>
            </a:r>
            <a:b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$</a:t>
            </a:r>
            <a:r>
              <a:rPr lang="en-US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1000*6/106 </a:t>
            </a:r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 GST $56.60</a:t>
            </a:r>
            <a:endParaRPr lang="en-US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89485" y="1409879"/>
            <a:ext cx="12333485" cy="6934199"/>
          </a:xfrm>
        </p:spPr>
      </p:pic>
      <p:sp>
        <p:nvSpPr>
          <p:cNvPr id="3" name="Frame 2"/>
          <p:cNvSpPr/>
          <p:nvPr/>
        </p:nvSpPr>
        <p:spPr>
          <a:xfrm>
            <a:off x="4114800" y="4785947"/>
            <a:ext cx="4343400" cy="7620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Up Arrow 4"/>
          <p:cNvSpPr/>
          <p:nvPr/>
        </p:nvSpPr>
        <p:spPr>
          <a:xfrm>
            <a:off x="7467600" y="5715000"/>
            <a:ext cx="228600" cy="9144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 rot="20558659">
            <a:off x="562818" y="2534590"/>
            <a:ext cx="8229600" cy="202284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Tax is still required. But you absorb the tax by lowering your pre-tax billing amount. </a:t>
            </a:r>
            <a:endParaRPr lang="en-US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33400" y="6324600"/>
            <a:ext cx="2971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hlinkClick r:id="rId3"/>
              </a:rPr>
              <a:t>http://</a:t>
            </a:r>
            <a:r>
              <a:rPr lang="en-US" sz="800" dirty="0" smtClean="0">
                <a:hlinkClick r:id="rId3"/>
              </a:rPr>
              <a:t>www.sql.com.my/video/GST-10_InclusiveGST-Cents.mp4</a:t>
            </a:r>
            <a:r>
              <a:rPr lang="en-US" sz="800" dirty="0" smtClean="0"/>
              <a:t> 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233958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85800" y="329428"/>
            <a:ext cx="7772400" cy="9127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Credit Note &amp; Debit Note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8" name="Picture 4" descr="C:\Users\Support1\AppData\Local\Temp\SNAGHTML2d80fb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242197"/>
            <a:ext cx="7267575" cy="505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619" y="1254897"/>
            <a:ext cx="7693781" cy="505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itle 1"/>
          <p:cNvSpPr txBox="1">
            <a:spLocks/>
          </p:cNvSpPr>
          <p:nvPr/>
        </p:nvSpPr>
        <p:spPr>
          <a:xfrm rot="20558659">
            <a:off x="562818" y="2534590"/>
            <a:ext cx="8229600" cy="202284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Don’t continue with “bad habits” like discount &amp; contra by journal, transport charges by DN…etc. </a:t>
            </a:r>
            <a:endParaRPr lang="en-US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3400" y="6324600"/>
            <a:ext cx="2971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hlinkClick r:id="rId4"/>
              </a:rPr>
              <a:t>http://</a:t>
            </a:r>
            <a:r>
              <a:rPr lang="en-US" sz="800" dirty="0" smtClean="0">
                <a:hlinkClick r:id="rId4"/>
              </a:rPr>
              <a:t>www.sql.com.my/video/GST-21_CN&amp;DN.mp4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125209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GST </a:t>
            </a:r>
            <a:r>
              <a:rPr lang="en-U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Compliance 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with </a:t>
            </a:r>
            <a:b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SQL Account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210300" y="6019799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</a:rPr>
              <a:t>Basic End User (20mins)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Advance End User (20mins)</a:t>
            </a:r>
            <a:endParaRPr lang="en-US" sz="12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sz="1200" dirty="0" smtClean="0">
                <a:solidFill>
                  <a:schemeClr val="accent2">
                    <a:lumMod val="50000"/>
                  </a:schemeClr>
                </a:solidFill>
              </a:rPr>
              <a:t>Optional (30mins)</a:t>
            </a:r>
            <a:endParaRPr lang="en-US" sz="1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371600" y="1600200"/>
            <a:ext cx="6400800" cy="4495800"/>
          </a:xfrm>
        </p:spPr>
        <p:txBody>
          <a:bodyPr>
            <a:normAutofit lnSpcReduction="10000"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Basics</a:t>
            </a:r>
            <a:r>
              <a:rPr lang="en-US" sz="2000" dirty="0" smtClean="0">
                <a:solidFill>
                  <a:schemeClr val="bg1"/>
                </a:solidFill>
              </a:rPr>
              <a:t>)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2000" dirty="0">
                <a:solidFill>
                  <a:schemeClr val="accent3">
                    <a:lumMod val="50000"/>
                  </a:schemeClr>
                </a:solidFill>
              </a:rPr>
              <a:t>GST 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23 Tax Codes 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GST Effects on Inventory, Customer &amp; Supplier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2000" dirty="0" smtClean="0">
                <a:solidFill>
                  <a:schemeClr val="accent3">
                    <a:lumMod val="50000"/>
                  </a:schemeClr>
                </a:solidFill>
              </a:rPr>
              <a:t>GST Effects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on Invoices, 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CN&amp;DN</a:t>
            </a:r>
            <a:endParaRPr lang="en-US" sz="20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4000" b="1" dirty="0">
                <a:solidFill>
                  <a:schemeClr val="accent3">
                    <a:lumMod val="50000"/>
                  </a:schemeClr>
                </a:solidFill>
              </a:rPr>
              <a:t>GST Effects </a:t>
            </a:r>
            <a:r>
              <a:rPr lang="en-MY" sz="4000" b="1" dirty="0" smtClean="0">
                <a:solidFill>
                  <a:schemeClr val="accent3">
                    <a:lumMod val="50000"/>
                  </a:schemeClr>
                </a:solidFill>
              </a:rPr>
              <a:t>on </a:t>
            </a:r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  <a:t>GST-03, GAF</a:t>
            </a:r>
          </a:p>
          <a:p>
            <a:pPr algn="l"/>
            <a:r>
              <a:rPr lang="en-US" dirty="0" smtClean="0">
                <a:solidFill>
                  <a:srgbClr val="FF0000"/>
                </a:solidFill>
              </a:rPr>
              <a:t>GST Rules Affecting Your Businesses</a:t>
            </a:r>
            <a:endParaRPr lang="en-US" dirty="0" smtClean="0">
              <a:solidFill>
                <a:schemeClr val="bg1"/>
              </a:solidFill>
            </a:endParaRP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21 days Taxable Income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6 months Bad Debt Relief &amp; Recover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Adjustment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Before GST Return</a:t>
            </a: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</a:rPr>
              <a:t>Simplified Invoice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</a:rPr>
              <a:t>POS &amp; Cash Register Linking</a:t>
            </a:r>
          </a:p>
        </p:txBody>
      </p:sp>
    </p:spTree>
    <p:extLst>
      <p:ext uri="{BB962C8B-B14F-4D97-AF65-F5344CB8AC3E}">
        <p14:creationId xmlns:p14="http://schemas.microsoft.com/office/powerpoint/2010/main" val="37341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GST-03 Auto Calculation. Submission via Manual Print (28 days) or Digitally (14 days).</a:t>
            </a:r>
            <a:endParaRPr 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1712"/>
            <a:ext cx="9144000" cy="5140991"/>
          </a:xfr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46100" y="6109156"/>
            <a:ext cx="2971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hlinkClick r:id="rId3"/>
              </a:rPr>
              <a:t>http://</a:t>
            </a:r>
            <a:r>
              <a:rPr lang="en-US" sz="800" dirty="0" smtClean="0">
                <a:hlinkClick r:id="rId3"/>
              </a:rPr>
              <a:t>www.sql.com.my/video/GST-06_GST03.mp4</a:t>
            </a:r>
            <a:r>
              <a:rPr lang="en-US" sz="800" dirty="0" smtClean="0"/>
              <a:t> 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731443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GST-03 Drill Down To Source Document</a:t>
            </a:r>
            <a:endParaRPr lang="en-US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114800" y="1717010"/>
            <a:ext cx="9144000" cy="5140990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57400" y="1714665"/>
            <a:ext cx="9143999" cy="5140990"/>
          </a:xfrm>
          <a:prstGeom prst="rect">
            <a:avLst/>
          </a:prstGeom>
        </p:spPr>
      </p:pic>
      <p:pic>
        <p:nvPicPr>
          <p:cNvPr id="6" name="Content Placeholder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717010"/>
            <a:ext cx="9143999" cy="5140989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600200" y="6230490"/>
            <a:ext cx="2971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hlinkClick r:id="rId5"/>
              </a:rPr>
              <a:t>http://</a:t>
            </a:r>
            <a:r>
              <a:rPr lang="en-US" sz="800" dirty="0" smtClean="0">
                <a:hlinkClick r:id="rId5"/>
              </a:rPr>
              <a:t>www.sql.com.my/video/GST-07_GST03-DrillDown.mp4</a:t>
            </a:r>
            <a:r>
              <a:rPr lang="en-US" sz="800" dirty="0" smtClean="0"/>
              <a:t> 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972182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Generate GAF whenever requested by Kastam</a:t>
            </a:r>
            <a:endParaRPr 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 smtClean="0"/>
              <a:t>C| GST Sample Trading (wholly taxable)|||01/06/2014|30/09/2016|08/08/2014|4|SQL Account|</a:t>
            </a:r>
          </a:p>
          <a:p>
            <a:pPr marL="0" indent="0">
              <a:buNone/>
            </a:pPr>
            <a:r>
              <a:rPr lang="en-US" sz="1800" dirty="0" smtClean="0"/>
              <a:t>P|TELCO COMMUNICATION BHD||01/01/2016|||0|PURCHASE|1000.00|60.00|TX|XXX|0.00|0.00|</a:t>
            </a:r>
          </a:p>
          <a:p>
            <a:pPr marL="0" indent="0">
              <a:buNone/>
            </a:pPr>
            <a:r>
              <a:rPr lang="en-US" sz="1800" dirty="0" smtClean="0"/>
              <a:t>P|TELCO COMMUNICATION BHD||01/01/2016|001||1|Purchase item A|10000.00|600.00|TX|XXX|0.00|0.00|</a:t>
            </a:r>
          </a:p>
          <a:p>
            <a:pPr marL="0" indent="0">
              <a:buNone/>
            </a:pPr>
            <a:r>
              <a:rPr lang="en-US" sz="1800" dirty="0" smtClean="0"/>
              <a:t>P|TELCO COMMUNICATION BHD||02/01/2016|002||1|Purchase item B|8000.00|480.00|TX|XXX|0.00|0.00|</a:t>
            </a:r>
          </a:p>
          <a:p>
            <a:pPr marL="0" indent="0">
              <a:buNone/>
            </a:pPr>
            <a:r>
              <a:rPr lang="en-US" sz="1800" dirty="0" smtClean="0"/>
              <a:t>P|TELCO COMMUNICATION BHD||05/01/2016|003||1|Import item C|20000.00|1200.00|IM|XXX|0.00|0.00|</a:t>
            </a:r>
          </a:p>
          <a:p>
            <a:pPr marL="0" indent="0">
              <a:buNone/>
            </a:pPr>
            <a:r>
              <a:rPr lang="en-US" sz="1800" dirty="0" smtClean="0"/>
              <a:t>P|TELCO COMMUNICATION BHD||06/01/2016|004||1|Import Item D|5000.00|300.00|IM|XXX|0.00|0.00|</a:t>
            </a:r>
          </a:p>
          <a:p>
            <a:pPr marL="0" indent="0">
              <a:buNone/>
            </a:pPr>
            <a:r>
              <a:rPr lang="en-US" sz="1800" dirty="0" smtClean="0"/>
              <a:t>P|TELCO COMMUNICATION BHD||07/01/2016|005||1|Import Item E|12000.00|0.00|IS|XXX|0.00|0.00|</a:t>
            </a: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1200" dirty="0" smtClean="0">
                <a:solidFill>
                  <a:schemeClr val="bg1">
                    <a:lumMod val="75000"/>
                    <a:alpha val="0"/>
                  </a:schemeClr>
                </a:solidFill>
                <a:hlinkClick r:id="" action="ppaction://noaction"/>
              </a:rPr>
              <a:t>*Global Numbering (Accountant)</a:t>
            </a:r>
            <a:endParaRPr lang="en-US" sz="1200" dirty="0" smtClean="0">
              <a:solidFill>
                <a:schemeClr val="bg1">
                  <a:lumMod val="75000"/>
                  <a:alpha val="0"/>
                </a:schemeClr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743200"/>
            <a:ext cx="5305425" cy="233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33400" y="5943600"/>
            <a:ext cx="2971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hlinkClick r:id="rId3"/>
              </a:rPr>
              <a:t>http://</a:t>
            </a:r>
            <a:r>
              <a:rPr lang="en-US" sz="800" dirty="0" smtClean="0">
                <a:hlinkClick r:id="rId3"/>
              </a:rPr>
              <a:t>www.sql.com.my/video/GST-08_GAF.mp4</a:t>
            </a:r>
            <a:r>
              <a:rPr lang="en-US" sz="800" dirty="0" smtClean="0"/>
              <a:t> 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74424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GST </a:t>
            </a:r>
            <a:r>
              <a:rPr lang="en-U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Compliance 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with </a:t>
            </a:r>
            <a:b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SQL Account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210300" y="6019799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</a:rPr>
              <a:t>Basic End User (20mins)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Advance End User (20mins)</a:t>
            </a:r>
            <a:endParaRPr lang="en-US" sz="12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sz="1200" dirty="0" smtClean="0">
                <a:solidFill>
                  <a:schemeClr val="accent2">
                    <a:lumMod val="50000"/>
                  </a:schemeClr>
                </a:solidFill>
              </a:rPr>
              <a:t>Optional (30mins)</a:t>
            </a:r>
            <a:endParaRPr lang="en-US" sz="1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371600" y="1600200"/>
            <a:ext cx="6400800" cy="4495800"/>
          </a:xfrm>
        </p:spPr>
        <p:txBody>
          <a:bodyPr>
            <a:normAutofit lnSpcReduction="10000"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Basics</a:t>
            </a:r>
            <a:r>
              <a:rPr lang="en-US" sz="2000" dirty="0" smtClean="0">
                <a:solidFill>
                  <a:schemeClr val="bg1"/>
                </a:solidFill>
              </a:rPr>
              <a:t>)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2000" dirty="0">
                <a:solidFill>
                  <a:schemeClr val="accent3">
                    <a:lumMod val="50000"/>
                  </a:schemeClr>
                </a:solidFill>
              </a:rPr>
              <a:t>GST 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23 Tax Codes 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GST Effects on Inventory, Customer &amp; Supplier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2000" dirty="0" smtClean="0">
                <a:solidFill>
                  <a:schemeClr val="accent3">
                    <a:lumMod val="50000"/>
                  </a:schemeClr>
                </a:solidFill>
              </a:rPr>
              <a:t>GST Effects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on Invoices, CN&amp;DN, 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2000" dirty="0">
                <a:solidFill>
                  <a:schemeClr val="accent3">
                    <a:lumMod val="50000"/>
                  </a:schemeClr>
                </a:solidFill>
              </a:rPr>
              <a:t>GST Effects </a:t>
            </a:r>
            <a:r>
              <a:rPr lang="en-MY" sz="2000" dirty="0" smtClean="0">
                <a:solidFill>
                  <a:schemeClr val="accent3">
                    <a:lumMod val="50000"/>
                  </a:schemeClr>
                </a:solidFill>
              </a:rPr>
              <a:t>on 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GST-03, GAF</a:t>
            </a:r>
          </a:p>
          <a:p>
            <a:pPr algn="l"/>
            <a:r>
              <a:rPr lang="en-US" dirty="0" smtClean="0">
                <a:solidFill>
                  <a:srgbClr val="FF0000"/>
                </a:solidFill>
              </a:rPr>
              <a:t>GST Rules Affecting Your Businesses</a:t>
            </a:r>
            <a:endParaRPr lang="en-US" dirty="0" smtClean="0">
              <a:solidFill>
                <a:schemeClr val="bg1"/>
              </a:solidFill>
            </a:endParaRP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4000" b="1" dirty="0" smtClean="0">
                <a:solidFill>
                  <a:schemeClr val="tx2">
                    <a:lumMod val="75000"/>
                  </a:schemeClr>
                </a:solidFill>
              </a:rPr>
              <a:t>21 days Taxable Income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6 months Bad Debt Relief &amp; Recover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Adjustment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Before GST Return</a:t>
            </a: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</a:rPr>
              <a:t>Simplified Invoice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</a:rPr>
              <a:t>POS &amp; Cash Register Linking</a:t>
            </a:r>
          </a:p>
        </p:txBody>
      </p:sp>
    </p:spTree>
    <p:extLst>
      <p:ext uri="{BB962C8B-B14F-4D97-AF65-F5344CB8AC3E}">
        <p14:creationId xmlns:p14="http://schemas.microsoft.com/office/powerpoint/2010/main" val="151732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Autofit/>
          </a:bodyPr>
          <a:lstStyle/>
          <a:p>
            <a:pPr marL="457200" indent="-457200"/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What is 21 Days Rule?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1066800"/>
          </a:xfr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2800" dirty="0" smtClean="0">
                <a:ln w="31550" cmpd="sng">
                  <a:noFill/>
                  <a:prstDash val="solid"/>
                </a:ln>
                <a:solidFill>
                  <a:schemeClr val="accent4">
                    <a:lumMod val="75000"/>
                  </a:schemeClr>
                </a:solidFill>
              </a:rPr>
              <a:t>Value </a:t>
            </a:r>
            <a:r>
              <a:rPr lang="en-US" sz="2800" dirty="0">
                <a:ln w="31550" cmpd="sng">
                  <a:noFill/>
                  <a:prstDash val="solid"/>
                </a:ln>
                <a:solidFill>
                  <a:schemeClr val="accent4">
                    <a:lumMod val="75000"/>
                  </a:schemeClr>
                </a:solidFill>
              </a:rPr>
              <a:t>of </a:t>
            </a:r>
            <a:r>
              <a:rPr lang="en-US" sz="2800" dirty="0" smtClean="0">
                <a:ln w="31550" cmpd="sng">
                  <a:noFill/>
                  <a:prstDash val="solid"/>
                </a:ln>
                <a:solidFill>
                  <a:schemeClr val="accent4">
                    <a:lumMod val="75000"/>
                  </a:schemeClr>
                </a:solidFill>
              </a:rPr>
              <a:t>goods/services delivered to customer &amp; non-</a:t>
            </a:r>
            <a:r>
              <a:rPr lang="en-US" sz="2800" dirty="0">
                <a:ln w="31550" cmpd="sng">
                  <a:noFill/>
                  <a:prstDash val="solid"/>
                </a:ln>
                <a:solidFill>
                  <a:schemeClr val="accent4">
                    <a:lumMod val="75000"/>
                  </a:schemeClr>
                </a:solidFill>
              </a:rPr>
              <a:t>r</a:t>
            </a:r>
            <a:r>
              <a:rPr lang="en-US" sz="2800" dirty="0" smtClean="0">
                <a:ln w="31550" cmpd="sng">
                  <a:noFill/>
                  <a:prstDash val="solid"/>
                </a:ln>
                <a:solidFill>
                  <a:schemeClr val="accent4">
                    <a:lumMod val="75000"/>
                  </a:schemeClr>
                </a:solidFill>
              </a:rPr>
              <a:t>efundable deposits from customer become taxable income in </a:t>
            </a:r>
            <a:r>
              <a:rPr lang="en-US" sz="2800" dirty="0">
                <a:ln w="31550" cmpd="sng">
                  <a:noFill/>
                  <a:prstDash val="solid"/>
                </a:ln>
                <a:solidFill>
                  <a:schemeClr val="accent4">
                    <a:lumMod val="75000"/>
                  </a:schemeClr>
                </a:solidFill>
              </a:rPr>
              <a:t>21 </a:t>
            </a:r>
            <a:r>
              <a:rPr lang="en-US" sz="2800" dirty="0" smtClean="0">
                <a:ln w="31550" cmpd="sng">
                  <a:noFill/>
                  <a:prstDash val="solid"/>
                </a:ln>
                <a:solidFill>
                  <a:schemeClr val="accent4">
                    <a:lumMod val="75000"/>
                  </a:schemeClr>
                </a:solidFill>
              </a:rPr>
              <a:t>days even if invoice is not issued </a:t>
            </a:r>
          </a:p>
          <a:p>
            <a:pPr marL="0" indent="0">
              <a:buNone/>
            </a:pPr>
            <a:r>
              <a:rPr lang="en-US" sz="1200" dirty="0" smtClean="0">
                <a:ln w="31550" cmpd="sng">
                  <a:noFill/>
                  <a:prstDash val="solid"/>
                </a:ln>
                <a:solidFill>
                  <a:schemeClr val="tx1"/>
                </a:solidFill>
              </a:rPr>
              <a:t>* Refer to  “Time of Supply” in Kastam General Guide </a:t>
            </a:r>
            <a:r>
              <a:rPr lang="en-US" sz="1200" dirty="0" smtClean="0">
                <a:ln w="31550" cmpd="sng">
                  <a:noFill/>
                  <a:prstDash val="solid"/>
                </a:ln>
                <a:solidFill>
                  <a:schemeClr val="tx1"/>
                </a:solidFill>
                <a:hlinkClick r:id="rId2"/>
              </a:rPr>
              <a:t>http</a:t>
            </a:r>
            <a:r>
              <a:rPr lang="en-US" sz="1200" dirty="0">
                <a:ln w="31550" cmpd="sng">
                  <a:noFill/>
                  <a:prstDash val="solid"/>
                </a:ln>
                <a:solidFill>
                  <a:schemeClr val="tx1"/>
                </a:solidFill>
                <a:hlinkClick r:id="rId2"/>
              </a:rPr>
              <a:t>://</a:t>
            </a:r>
            <a:r>
              <a:rPr lang="en-US" sz="1200" dirty="0" smtClean="0">
                <a:ln w="31550" cmpd="sng">
                  <a:noFill/>
                  <a:prstDash val="solid"/>
                </a:ln>
                <a:solidFill>
                  <a:schemeClr val="tx1"/>
                </a:solidFill>
                <a:hlinkClick r:id="rId2"/>
              </a:rPr>
              <a:t>gst.customs.gov.my/en/rg/Pages/rg_gg.aspx</a:t>
            </a:r>
            <a:endParaRPr lang="en-US" sz="1200" dirty="0">
              <a:ln w="31550" cmpd="sng">
                <a:noFill/>
                <a:prstDash val="solid"/>
              </a:ln>
              <a:solidFill>
                <a:schemeClr val="tx1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5355756"/>
              </p:ext>
            </p:extLst>
          </p:nvPr>
        </p:nvGraphicFramePr>
        <p:xfrm>
          <a:off x="723900" y="2566035"/>
          <a:ext cx="7696200" cy="1203325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924050"/>
                <a:gridCol w="1924050"/>
                <a:gridCol w="1924050"/>
                <a:gridCol w="1924050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DO Date (Basic Tax Point)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Invoice Date with 21 Days Rule (Actual Tax Point)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GST Return </a:t>
                      </a:r>
                      <a:r>
                        <a:rPr lang="en-US" sz="1800" u="none" strike="noStrike" dirty="0" smtClean="0">
                          <a:effectLst/>
                        </a:rPr>
                        <a:t>Closing Date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Last day for GST submission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01/03/2016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22/03/2016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31/03/2016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30/04/2016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8426294"/>
              </p:ext>
            </p:extLst>
          </p:nvPr>
        </p:nvGraphicFramePr>
        <p:xfrm>
          <a:off x="723900" y="4013835"/>
          <a:ext cx="7696200" cy="3708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924050"/>
                <a:gridCol w="1924050"/>
                <a:gridCol w="1924050"/>
                <a:gridCol w="1924050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11/03/2016</a:t>
                      </a:r>
                    </a:p>
                  </a:txBody>
                  <a:tcPr marL="9525" marR="9525" marT="9525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01/04/2016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30/04/2016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30/05/2016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215997"/>
              </p:ext>
            </p:extLst>
          </p:nvPr>
        </p:nvGraphicFramePr>
        <p:xfrm>
          <a:off x="723900" y="4623435"/>
          <a:ext cx="7696200" cy="558165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924050"/>
                <a:gridCol w="1924050"/>
                <a:gridCol w="1924050"/>
                <a:gridCol w="1924050"/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11/03/2016</a:t>
                      </a: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Didn’t Invoice on</a:t>
                      </a:r>
                      <a:r>
                        <a:rPr lang="en-US" sz="18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 01/04/2016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31/03/2016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30/04/2016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533400" y="6287772"/>
            <a:ext cx="2971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hlinkClick r:id="rId3"/>
              </a:rPr>
              <a:t>http://</a:t>
            </a:r>
            <a:r>
              <a:rPr lang="en-US" sz="800" dirty="0" smtClean="0">
                <a:hlinkClick r:id="rId3"/>
              </a:rPr>
              <a:t>www.sql.com.my/video/GST-12_21DaysGST.mp4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150195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GST </a:t>
            </a:r>
            <a:r>
              <a:rPr lang="en-U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Compliance 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with </a:t>
            </a:r>
            <a:b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SQL Account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600200"/>
            <a:ext cx="6400800" cy="4495800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Basics</a:t>
            </a:r>
            <a:r>
              <a:rPr lang="en-US" sz="2000" dirty="0" smtClean="0">
                <a:solidFill>
                  <a:schemeClr val="bg1"/>
                </a:solidFill>
              </a:rPr>
              <a:t>)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2000" dirty="0">
                <a:solidFill>
                  <a:schemeClr val="accent3">
                    <a:lumMod val="50000"/>
                  </a:schemeClr>
                </a:solidFill>
              </a:rPr>
              <a:t>GST 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23 Tax Codes 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GST Effects on Inventory, Customer &amp; Supplier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2000" dirty="0" smtClean="0">
                <a:solidFill>
                  <a:schemeClr val="accent3">
                    <a:lumMod val="50000"/>
                  </a:schemeClr>
                </a:solidFill>
              </a:rPr>
              <a:t>GST Effects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on Invoices, CN&amp;DN, 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2000" dirty="0">
                <a:solidFill>
                  <a:schemeClr val="accent3">
                    <a:lumMod val="50000"/>
                  </a:schemeClr>
                </a:solidFill>
              </a:rPr>
              <a:t>GST Effects </a:t>
            </a:r>
            <a:r>
              <a:rPr lang="en-MY" sz="2000" dirty="0" smtClean="0">
                <a:solidFill>
                  <a:schemeClr val="accent3">
                    <a:lumMod val="50000"/>
                  </a:schemeClr>
                </a:solidFill>
              </a:rPr>
              <a:t>on 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GST-03, GAF</a:t>
            </a:r>
          </a:p>
          <a:p>
            <a:pPr algn="l"/>
            <a:r>
              <a:rPr lang="en-US" dirty="0" smtClean="0">
                <a:solidFill>
                  <a:srgbClr val="FF0000"/>
                </a:solidFill>
              </a:rPr>
              <a:t>GST Rules Affecting Your Businesses</a:t>
            </a:r>
            <a:endParaRPr lang="en-US" dirty="0" smtClean="0">
              <a:solidFill>
                <a:schemeClr val="bg1"/>
              </a:solidFill>
            </a:endParaRP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21 days Taxable Income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6 months Bad Debt Relief &amp; Recover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Adjustment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Before GST Return</a:t>
            </a: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</a:rPr>
              <a:t>Simplified Invoice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</a:rPr>
              <a:t>POS &amp; Cash Register Linking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210300" y="6019799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</a:rPr>
              <a:t>Basic End User </a:t>
            </a:r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</a:rPr>
              <a:t>(15mins</a:t>
            </a:r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</a:rPr>
              <a:t>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Advance End User </a:t>
            </a: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(15mins</a:t>
            </a: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n-US" sz="12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sz="1200" dirty="0" smtClean="0">
                <a:solidFill>
                  <a:schemeClr val="accent2">
                    <a:lumMod val="50000"/>
                  </a:schemeClr>
                </a:solidFill>
              </a:rPr>
              <a:t>Optional </a:t>
            </a:r>
            <a:r>
              <a:rPr lang="en-US" sz="1200" dirty="0" smtClean="0">
                <a:solidFill>
                  <a:schemeClr val="accent2">
                    <a:lumMod val="50000"/>
                  </a:schemeClr>
                </a:solidFill>
              </a:rPr>
              <a:t>(2mins</a:t>
            </a:r>
            <a:r>
              <a:rPr lang="en-US" sz="1200" dirty="0" smtClean="0">
                <a:solidFill>
                  <a:schemeClr val="accent2">
                    <a:lumMod val="50000"/>
                  </a:schemeClr>
                </a:solidFill>
              </a:rPr>
              <a:t>)</a:t>
            </a:r>
            <a:endParaRPr lang="en-US" sz="12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8335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Autofit/>
          </a:bodyPr>
          <a:lstStyle/>
          <a:p>
            <a:pPr marL="457200" indent="-457200"/>
            <a:r>
              <a:rPr lang="en-US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SQL Account </a:t>
            </a:r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solution </a:t>
            </a:r>
            <a:r>
              <a:rPr lang="en-US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with confirmation from KASTAM MALAYSIA</a:t>
            </a:r>
            <a:endParaRPr lang="en-US" sz="32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66801" y="1571432"/>
            <a:ext cx="7239000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Option1	</a:t>
            </a:r>
            <a:r>
              <a:rPr lang="en-US" sz="2800" dirty="0" smtClean="0">
                <a:solidFill>
                  <a:srgbClr val="FF0000"/>
                </a:solidFill>
              </a:rPr>
              <a:t>: Generate DO Listing to be converted to invoice.</a:t>
            </a:r>
          </a:p>
          <a:p>
            <a:r>
              <a:rPr lang="en-US" sz="1200" dirty="0" smtClean="0"/>
              <a:t> </a:t>
            </a:r>
            <a:endParaRPr lang="en-US" sz="1200" dirty="0"/>
          </a:p>
          <a:p>
            <a:r>
              <a:rPr lang="en-US" sz="2800" dirty="0">
                <a:solidFill>
                  <a:srgbClr val="00B050"/>
                </a:solidFill>
              </a:rPr>
              <a:t>Option2	</a:t>
            </a:r>
            <a:r>
              <a:rPr lang="en-US" sz="2800" dirty="0" smtClean="0">
                <a:solidFill>
                  <a:srgbClr val="00B050"/>
                </a:solidFill>
              </a:rPr>
              <a:t>: Prepayment </a:t>
            </a:r>
            <a:r>
              <a:rPr lang="en-US" sz="2800" dirty="0">
                <a:solidFill>
                  <a:srgbClr val="00B050"/>
                </a:solidFill>
              </a:rPr>
              <a:t>of </a:t>
            </a:r>
            <a:r>
              <a:rPr lang="en-US" sz="2800" dirty="0" smtClean="0">
                <a:solidFill>
                  <a:srgbClr val="00B050"/>
                </a:solidFill>
              </a:rPr>
              <a:t>GST from DO </a:t>
            </a:r>
            <a:r>
              <a:rPr lang="en-US" sz="2800" dirty="0" smtClean="0">
                <a:solidFill>
                  <a:srgbClr val="00B050"/>
                </a:solidFill>
              </a:rPr>
              <a:t>&amp;/or </a:t>
            </a:r>
            <a:r>
              <a:rPr lang="en-US" sz="2800" dirty="0" smtClean="0">
                <a:solidFill>
                  <a:srgbClr val="00B050"/>
                </a:solidFill>
              </a:rPr>
              <a:t>non-refundable deposit </a:t>
            </a:r>
            <a:r>
              <a:rPr lang="en-US" sz="2800" dirty="0">
                <a:solidFill>
                  <a:srgbClr val="00B050"/>
                </a:solidFill>
              </a:rPr>
              <a:t>before invoice is issued to comply with 21 days </a:t>
            </a:r>
            <a:r>
              <a:rPr lang="en-US" sz="2800" dirty="0" smtClean="0">
                <a:solidFill>
                  <a:srgbClr val="00B050"/>
                </a:solidFill>
              </a:rPr>
              <a:t>rule.</a:t>
            </a:r>
          </a:p>
          <a:p>
            <a:pPr marL="171450" indent="-171450">
              <a:buFont typeface="Arial" charset="0"/>
              <a:buChar char="•"/>
            </a:pPr>
            <a:r>
              <a:rPr lang="en-US" sz="1200" dirty="0" smtClean="0"/>
              <a:t>Prepayment account</a:t>
            </a:r>
          </a:p>
          <a:p>
            <a:r>
              <a:rPr lang="en-US" sz="1200" dirty="0" smtClean="0"/>
              <a:t> </a:t>
            </a:r>
            <a:endParaRPr lang="en-US" sz="1200" dirty="0"/>
          </a:p>
          <a:p>
            <a:r>
              <a:rPr lang="en-US" sz="1200" dirty="0" smtClean="0"/>
              <a:t>It is commonly stated that invoice need to be issued within 21 days. If it is compulsory to issue invoice within 21 days then why do we need a revert back to basic tax point? </a:t>
            </a:r>
          </a:p>
          <a:p>
            <a:r>
              <a:rPr lang="en-US" sz="2800" dirty="0" smtClean="0">
                <a:solidFill>
                  <a:srgbClr val="002060"/>
                </a:solidFill>
              </a:rPr>
              <a:t>Option 2 exist because GST is required to be calculated within 21 days NOT invoice need to be issued within 21 days.</a:t>
            </a:r>
          </a:p>
          <a:p>
            <a:pPr marL="171450" indent="-171450">
              <a:buFont typeface="Arial" charset="0"/>
              <a:buChar char="•"/>
            </a:pPr>
            <a:r>
              <a:rPr lang="en-US" sz="900" dirty="0" smtClean="0">
                <a:ln w="31550" cmpd="sng">
                  <a:noFill/>
                  <a:prstDash val="solid"/>
                </a:ln>
              </a:rPr>
              <a:t>Refer </a:t>
            </a:r>
            <a:r>
              <a:rPr lang="en-US" sz="900" dirty="0">
                <a:ln w="31550" cmpd="sng">
                  <a:noFill/>
                  <a:prstDash val="solid"/>
                </a:ln>
              </a:rPr>
              <a:t>to  “Time of Supply” in </a:t>
            </a:r>
            <a:r>
              <a:rPr lang="en-US" sz="900" dirty="0" err="1">
                <a:ln w="31550" cmpd="sng">
                  <a:noFill/>
                  <a:prstDash val="solid"/>
                </a:ln>
              </a:rPr>
              <a:t>Kastam</a:t>
            </a:r>
            <a:r>
              <a:rPr lang="en-US" sz="900" dirty="0">
                <a:ln w="31550" cmpd="sng">
                  <a:noFill/>
                  <a:prstDash val="solid"/>
                </a:ln>
              </a:rPr>
              <a:t> General Guide </a:t>
            </a:r>
            <a:r>
              <a:rPr lang="en-US" sz="900" dirty="0">
                <a:ln w="31550" cmpd="sng">
                  <a:noFill/>
                  <a:prstDash val="solid"/>
                </a:ln>
                <a:hlinkClick r:id="rId2"/>
              </a:rPr>
              <a:t>http://</a:t>
            </a:r>
            <a:r>
              <a:rPr lang="en-US" sz="900" dirty="0" smtClean="0">
                <a:ln w="31550" cmpd="sng">
                  <a:noFill/>
                  <a:prstDash val="solid"/>
                </a:ln>
                <a:hlinkClick r:id="rId2"/>
              </a:rPr>
              <a:t>gst.customs.gov.my/en/rg/Pages/rg_gg.aspx</a:t>
            </a:r>
            <a:endParaRPr lang="en-US" sz="900" dirty="0" smtClean="0">
              <a:ln w="31550" cmpd="sng">
                <a:noFill/>
                <a:prstDash val="solid"/>
              </a:ln>
            </a:endParaRPr>
          </a:p>
          <a:p>
            <a:pPr marL="171450" indent="-171450">
              <a:buFont typeface="Arial" charset="0"/>
              <a:buChar char="•"/>
            </a:pPr>
            <a:r>
              <a:rPr lang="en-US" sz="900" dirty="0">
                <a:ln w="31550" cmpd="sng">
                  <a:noFill/>
                  <a:prstDash val="solid"/>
                </a:ln>
              </a:rPr>
              <a:t>Refer to  “Time of Supply” in </a:t>
            </a:r>
            <a:r>
              <a:rPr lang="en-US" sz="900" dirty="0" err="1" smtClean="0">
                <a:ln w="31550" cmpd="sng">
                  <a:noFill/>
                  <a:prstDash val="solid"/>
                </a:ln>
              </a:rPr>
              <a:t>Kastam</a:t>
            </a:r>
            <a:r>
              <a:rPr lang="en-US" sz="900" dirty="0" smtClean="0">
                <a:ln w="31550" cmpd="sng">
                  <a:noFill/>
                  <a:prstDash val="solid"/>
                </a:ln>
              </a:rPr>
              <a:t> Handbook </a:t>
            </a:r>
            <a:r>
              <a:rPr lang="en-US" sz="900" dirty="0">
                <a:ln w="31550" cmpd="sng">
                  <a:noFill/>
                  <a:prstDash val="solid"/>
                </a:ln>
              </a:rPr>
              <a:t>for GST for Businesses </a:t>
            </a:r>
            <a:r>
              <a:rPr lang="en-US" sz="900" dirty="0" smtClean="0">
                <a:ln w="31550" cmpd="sng">
                  <a:noFill/>
                  <a:prstDash val="solid"/>
                </a:ln>
                <a:hlinkClick r:id="rId2"/>
              </a:rPr>
              <a:t>http</a:t>
            </a:r>
            <a:r>
              <a:rPr lang="en-US" sz="900" dirty="0">
                <a:ln w="31550" cmpd="sng">
                  <a:noFill/>
                  <a:prstDash val="solid"/>
                </a:ln>
                <a:hlinkClick r:id="rId2"/>
              </a:rPr>
              <a:t>://</a:t>
            </a:r>
            <a:r>
              <a:rPr lang="en-US" sz="900" dirty="0" smtClean="0">
                <a:ln w="31550" cmpd="sng">
                  <a:noFill/>
                  <a:prstDash val="solid"/>
                </a:ln>
                <a:hlinkClick r:id="rId2"/>
              </a:rPr>
              <a:t>gst.customs.gov.my/en/rg/Pages/rg_gg.aspx</a:t>
            </a:r>
            <a:r>
              <a:rPr lang="en-US" sz="900" dirty="0" smtClean="0">
                <a:ln w="31550" cmpd="sng">
                  <a:noFill/>
                  <a:prstDash val="solid"/>
                </a:ln>
              </a:rPr>
              <a:t> </a:t>
            </a:r>
            <a:endParaRPr lang="en-US" sz="9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33400" y="6458586"/>
            <a:ext cx="2971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hlinkClick r:id="rId3"/>
              </a:rPr>
              <a:t>http://</a:t>
            </a:r>
            <a:r>
              <a:rPr lang="en-US" sz="800" dirty="0" smtClean="0">
                <a:hlinkClick r:id="rId3"/>
              </a:rPr>
              <a:t>www.sql.com.my/video/GST-13_21DaysDO.mp4</a:t>
            </a:r>
            <a:r>
              <a:rPr lang="en-US" sz="800" dirty="0" smtClean="0"/>
              <a:t> 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934972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371600"/>
            <a:ext cx="6400800" cy="4862286"/>
          </a:xfrm>
        </p:spPr>
        <p:txBody>
          <a:bodyPr>
            <a:normAutofit lnSpcReduction="10000"/>
          </a:bodyPr>
          <a:lstStyle/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Collection of Non-Refundable Deposits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/>
                </a:solidFill>
              </a:rPr>
              <a:t>Advance : Travel Agency, Event Management, Restaurant, Caterings, Hotels, Automobile Trading, School, </a:t>
            </a:r>
            <a:r>
              <a:rPr lang="en-US" sz="2000" dirty="0" err="1" smtClean="0">
                <a:solidFill>
                  <a:schemeClr val="tx2"/>
                </a:solidFill>
              </a:rPr>
              <a:t>Labour</a:t>
            </a:r>
            <a:r>
              <a:rPr lang="en-US" sz="2000" dirty="0" smtClean="0">
                <a:solidFill>
                  <a:schemeClr val="tx2"/>
                </a:solidFill>
              </a:rPr>
              <a:t> Supply…etc. </a:t>
            </a:r>
          </a:p>
          <a:p>
            <a:pPr algn="l"/>
            <a:endParaRPr lang="en-US" sz="2000" dirty="0">
              <a:solidFill>
                <a:schemeClr val="tx2"/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/>
                </a:solidFill>
              </a:rPr>
              <a:t>Services Rendered Upon Deposits :  Opticians, Repair Works,  Project </a:t>
            </a:r>
            <a:r>
              <a:rPr lang="en-US" sz="2000" dirty="0">
                <a:solidFill>
                  <a:schemeClr val="tx2"/>
                </a:solidFill>
              </a:rPr>
              <a:t>B</a:t>
            </a:r>
            <a:r>
              <a:rPr lang="en-US" sz="2000" dirty="0" smtClean="0">
                <a:solidFill>
                  <a:schemeClr val="tx2"/>
                </a:solidFill>
              </a:rPr>
              <a:t>ased Work, Advertising Agencies…etc.</a:t>
            </a:r>
            <a:endParaRPr lang="en-US" sz="2000" dirty="0">
              <a:solidFill>
                <a:schemeClr val="tx2"/>
              </a:solidFill>
            </a:endParaRPr>
          </a:p>
          <a:p>
            <a:pPr algn="l"/>
            <a:r>
              <a:rPr lang="en-US" sz="2000" dirty="0" smtClean="0"/>
              <a:t> </a:t>
            </a:r>
          </a:p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Delivery of Goods/Services</a:t>
            </a:r>
            <a:endParaRPr lang="en-US" sz="2000" dirty="0">
              <a:solidFill>
                <a:srgbClr val="FF0000"/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/>
                </a:solidFill>
              </a:rPr>
              <a:t>Supply to Large Businesses or Sites </a:t>
            </a:r>
            <a:endParaRPr lang="en-US" sz="2000" dirty="0">
              <a:solidFill>
                <a:schemeClr val="tx2"/>
              </a:solidFill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/>
                </a:solidFill>
              </a:rPr>
              <a:t>Courier Service, Transport</a:t>
            </a:r>
          </a:p>
          <a:p>
            <a:pPr marL="457200" indent="-457200" algn="l">
              <a:buFont typeface="Arial" pitchFamily="34" charset="0"/>
              <a:buChar char="•"/>
            </a:pPr>
            <a:endParaRPr lang="en-US" sz="2000" dirty="0" smtClean="0">
              <a:solidFill>
                <a:schemeClr val="tx2"/>
              </a:solidFill>
            </a:endParaRPr>
          </a:p>
          <a:p>
            <a:pPr algn="l"/>
            <a:r>
              <a:rPr lang="en-US" sz="2000" dirty="0" smtClean="0">
                <a:solidFill>
                  <a:srgbClr val="FF0000"/>
                </a:solidFill>
              </a:rPr>
              <a:t>Others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/>
                </a:solidFill>
              </a:rPr>
              <a:t>Businesses with weak internal control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29030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/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Businesses That Don’t or Not Practical to Invoice in 21 Days</a:t>
            </a:r>
            <a:endParaRPr 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 rot="20558659">
            <a:off x="562818" y="2534590"/>
            <a:ext cx="8229600" cy="202284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This is one of the most “</a:t>
            </a:r>
            <a:r>
              <a:rPr lang="en-US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leceh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” rule to comply without a system to auto detect or auto calculate </a:t>
            </a:r>
            <a:endParaRPr lang="en-US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400" y="6287772"/>
            <a:ext cx="2971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hlinkClick r:id="rId2"/>
              </a:rPr>
              <a:t>http://</a:t>
            </a:r>
            <a:r>
              <a:rPr lang="en-US" sz="800" dirty="0" smtClean="0">
                <a:hlinkClick r:id="rId2"/>
              </a:rPr>
              <a:t>www.sql.com.my/video/GST-14_21DaysDeposit.mp4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430352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GST </a:t>
            </a:r>
            <a:r>
              <a:rPr lang="en-U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Compliance 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with </a:t>
            </a:r>
            <a:b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SQL Account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210300" y="6019799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</a:rPr>
              <a:t>Basic End User (20mins)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Advance End User (20mins)</a:t>
            </a:r>
            <a:endParaRPr lang="en-US" sz="12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sz="1200" dirty="0" smtClean="0">
                <a:solidFill>
                  <a:schemeClr val="accent2">
                    <a:lumMod val="50000"/>
                  </a:schemeClr>
                </a:solidFill>
              </a:rPr>
              <a:t>Optional (30mins)</a:t>
            </a:r>
            <a:endParaRPr lang="en-US" sz="1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1371600" y="1600200"/>
            <a:ext cx="6400800" cy="449580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Basics</a:t>
            </a:r>
            <a:r>
              <a:rPr lang="en-US" sz="2000" dirty="0" smtClean="0">
                <a:solidFill>
                  <a:schemeClr val="bg1"/>
                </a:solidFill>
              </a:rPr>
              <a:t>)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2000" dirty="0">
                <a:solidFill>
                  <a:schemeClr val="accent3">
                    <a:lumMod val="50000"/>
                  </a:schemeClr>
                </a:solidFill>
              </a:rPr>
              <a:t>GST 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23 Tax Codes 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GST Effects on Inventory, Customer &amp; Supplier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2000" dirty="0" smtClean="0">
                <a:solidFill>
                  <a:schemeClr val="accent3">
                    <a:lumMod val="50000"/>
                  </a:schemeClr>
                </a:solidFill>
              </a:rPr>
              <a:t>GST Effects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on Invoices, CN&amp;DN, 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2000" dirty="0">
                <a:solidFill>
                  <a:schemeClr val="accent3">
                    <a:lumMod val="50000"/>
                  </a:schemeClr>
                </a:solidFill>
              </a:rPr>
              <a:t>GST Effects </a:t>
            </a:r>
            <a:r>
              <a:rPr lang="en-MY" sz="2000" dirty="0" smtClean="0">
                <a:solidFill>
                  <a:schemeClr val="accent3">
                    <a:lumMod val="50000"/>
                  </a:schemeClr>
                </a:solidFill>
              </a:rPr>
              <a:t>on 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GST-03, GAF</a:t>
            </a:r>
          </a:p>
          <a:p>
            <a:pPr algn="l"/>
            <a:r>
              <a:rPr lang="en-US" dirty="0" smtClean="0">
                <a:solidFill>
                  <a:srgbClr val="FF0000"/>
                </a:solidFill>
              </a:rPr>
              <a:t>GST Rules Affecting Your Businesses</a:t>
            </a:r>
            <a:endParaRPr lang="en-US" dirty="0" smtClean="0">
              <a:solidFill>
                <a:schemeClr val="bg1"/>
              </a:solidFill>
            </a:endParaRP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21 days Taxable Income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4300" b="1" dirty="0" smtClean="0">
                <a:solidFill>
                  <a:schemeClr val="tx2">
                    <a:lumMod val="75000"/>
                  </a:schemeClr>
                </a:solidFill>
              </a:rPr>
              <a:t>6 months Bad Debt Relief &amp; Recover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Adjustment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Before GST Return</a:t>
            </a: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</a:rPr>
              <a:t>Simplified Invoice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</a:rPr>
              <a:t>POS &amp; Cash Register Linking</a:t>
            </a:r>
          </a:p>
        </p:txBody>
      </p:sp>
    </p:spTree>
    <p:extLst>
      <p:ext uri="{BB962C8B-B14F-4D97-AF65-F5344CB8AC3E}">
        <p14:creationId xmlns:p14="http://schemas.microsoft.com/office/powerpoint/2010/main" val="654715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878"/>
            <a:ext cx="8229600" cy="1143000"/>
          </a:xfrm>
        </p:spPr>
        <p:txBody>
          <a:bodyPr>
            <a:normAutofit/>
          </a:bodyPr>
          <a:lstStyle/>
          <a:p>
            <a:r>
              <a:rPr lang="en-US" sz="3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What is 6 Months “Bad Debt” Relief ?</a:t>
            </a:r>
            <a:endParaRPr lang="en-US" sz="3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640"/>
            <a:ext cx="8229600" cy="52578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600" dirty="0" smtClean="0">
                <a:latin typeface="Arial"/>
              </a:rPr>
              <a:t>A GST registered business can claim bad </a:t>
            </a:r>
            <a:r>
              <a:rPr lang="en-US" sz="1600" dirty="0">
                <a:latin typeface="Arial"/>
              </a:rPr>
              <a:t>debt </a:t>
            </a:r>
            <a:r>
              <a:rPr lang="en-US" sz="1600" dirty="0" smtClean="0">
                <a:latin typeface="Arial"/>
              </a:rPr>
              <a:t>relief (GST Tax amount paid earlier to Kastam) if they have not received </a:t>
            </a:r>
            <a:r>
              <a:rPr lang="en-US" sz="1600" dirty="0">
                <a:latin typeface="Arial"/>
              </a:rPr>
              <a:t>any payment or part of the payment </a:t>
            </a:r>
            <a:r>
              <a:rPr lang="en-US" sz="1600" dirty="0" smtClean="0">
                <a:latin typeface="Arial"/>
              </a:rPr>
              <a:t>from their debtor after </a:t>
            </a:r>
            <a:r>
              <a:rPr lang="en-US" sz="1600" dirty="0">
                <a:latin typeface="Arial"/>
              </a:rPr>
              <a:t>sixth months from the </a:t>
            </a:r>
            <a:r>
              <a:rPr lang="en-US" sz="1600" dirty="0" smtClean="0">
                <a:latin typeface="Arial"/>
              </a:rPr>
              <a:t>date of invoice</a:t>
            </a:r>
            <a:r>
              <a:rPr lang="en-US" sz="1600" dirty="0">
                <a:latin typeface="Arial"/>
              </a:rPr>
              <a:t>. The business should also have made </a:t>
            </a:r>
            <a:r>
              <a:rPr lang="en-MY" sz="1600" dirty="0">
                <a:latin typeface="Arial"/>
              </a:rPr>
              <a:t>sufficient efforts to recover the debt.</a:t>
            </a:r>
            <a:endParaRPr lang="en-US" sz="1600" dirty="0">
              <a:latin typeface="Arial"/>
            </a:endParaRP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>
                <a:latin typeface="Arial"/>
              </a:rPr>
              <a:t>Example: Invoice issued at 15</a:t>
            </a:r>
            <a:r>
              <a:rPr lang="en-US" sz="1600" baseline="30000" dirty="0">
                <a:latin typeface="Arial"/>
              </a:rPr>
              <a:t>th</a:t>
            </a:r>
            <a:r>
              <a:rPr lang="en-US" sz="1600" dirty="0">
                <a:latin typeface="Arial"/>
              </a:rPr>
              <a:t> January </a:t>
            </a:r>
            <a:r>
              <a:rPr lang="en-US" sz="1600" dirty="0" smtClean="0">
                <a:latin typeface="Arial"/>
              </a:rPr>
              <a:t>2016. </a:t>
            </a:r>
            <a:r>
              <a:rPr lang="en-US" sz="1600" dirty="0">
                <a:latin typeface="Arial"/>
              </a:rPr>
              <a:t>The sixth month expires </a:t>
            </a:r>
            <a:r>
              <a:rPr lang="en-US" sz="1600" dirty="0" smtClean="0">
                <a:latin typeface="Arial"/>
              </a:rPr>
              <a:t>at the </a:t>
            </a:r>
            <a:r>
              <a:rPr lang="en-US" sz="1600" dirty="0">
                <a:latin typeface="Arial"/>
              </a:rPr>
              <a:t>end of Jun and the bad debt relief </a:t>
            </a:r>
            <a:r>
              <a:rPr lang="en-US" sz="2000" b="1" dirty="0">
                <a:latin typeface="Arial"/>
              </a:rPr>
              <a:t>must be claimed immediately </a:t>
            </a:r>
            <a:r>
              <a:rPr lang="en-US" sz="1600" dirty="0">
                <a:latin typeface="Arial"/>
              </a:rPr>
              <a:t>in </a:t>
            </a:r>
            <a:r>
              <a:rPr lang="en-US" sz="1600" dirty="0" smtClean="0">
                <a:latin typeface="Arial"/>
              </a:rPr>
              <a:t>July taxable </a:t>
            </a:r>
            <a:r>
              <a:rPr lang="en-US" sz="1600" dirty="0">
                <a:latin typeface="Arial"/>
              </a:rPr>
              <a:t>period</a:t>
            </a:r>
            <a:r>
              <a:rPr lang="en-US" sz="1600" dirty="0" smtClean="0">
                <a:latin typeface="Arial"/>
              </a:rPr>
              <a:t>.</a:t>
            </a:r>
          </a:p>
          <a:p>
            <a:pPr marL="0" indent="0">
              <a:buNone/>
            </a:pPr>
            <a:r>
              <a:rPr lang="en-US" sz="1000" dirty="0">
                <a:latin typeface="Arial"/>
              </a:rPr>
              <a:t>Source: </a:t>
            </a:r>
            <a:r>
              <a:rPr lang="en-US" sz="1000" dirty="0">
                <a:latin typeface="Arial"/>
                <a:hlinkClick r:id="rId2"/>
              </a:rPr>
              <a:t>http://</a:t>
            </a:r>
            <a:r>
              <a:rPr lang="en-US" sz="1000" dirty="0" smtClean="0">
                <a:latin typeface="Arial"/>
                <a:hlinkClick r:id="rId2"/>
              </a:rPr>
              <a:t>gst.customs.gov.my/en/rg/Pages/rg_fai.aspx</a:t>
            </a:r>
            <a:r>
              <a:rPr lang="en-US" sz="1000" dirty="0" smtClean="0">
                <a:latin typeface="Arial"/>
              </a:rPr>
              <a:t> from </a:t>
            </a:r>
            <a:r>
              <a:rPr lang="en-US" sz="1000" dirty="0">
                <a:latin typeface="Arial"/>
              </a:rPr>
              <a:t>document </a:t>
            </a:r>
            <a:r>
              <a:rPr lang="en-US" sz="1000" dirty="0">
                <a:latin typeface="Arial"/>
                <a:hlinkClick r:id="rId3"/>
              </a:rPr>
              <a:t>http://</a:t>
            </a:r>
            <a:r>
              <a:rPr lang="en-US" sz="1000" dirty="0" smtClean="0">
                <a:latin typeface="Arial"/>
                <a:hlinkClick r:id="rId3"/>
              </a:rPr>
              <a:t>gst.customs.gov.my/en/rg/SiteAssets/FAI/Panel%20Decision%20compilation%20portal%20upload.pdf</a:t>
            </a:r>
            <a:endParaRPr lang="en-US" sz="1000" dirty="0" smtClean="0">
              <a:latin typeface="Arial"/>
            </a:endParaRPr>
          </a:p>
          <a:p>
            <a:pPr marL="0" indent="0">
              <a:buNone/>
            </a:pPr>
            <a:endParaRPr lang="en-US" sz="1600" dirty="0" smtClean="0">
              <a:latin typeface="Arial"/>
            </a:endParaRPr>
          </a:p>
          <a:p>
            <a:pPr marL="0" indent="0">
              <a:buNone/>
            </a:pPr>
            <a:endParaRPr lang="en-US" sz="1600" dirty="0" smtClean="0">
              <a:latin typeface="Arial"/>
            </a:endParaRPr>
          </a:p>
          <a:p>
            <a:pPr marL="0" indent="0">
              <a:buNone/>
            </a:pPr>
            <a:endParaRPr lang="en-US" sz="1600" dirty="0">
              <a:latin typeface="Arial"/>
            </a:endParaRPr>
          </a:p>
          <a:p>
            <a:pPr marL="0" indent="0">
              <a:buNone/>
            </a:pPr>
            <a:endParaRPr lang="en-US" sz="1600" dirty="0">
              <a:latin typeface="Arial"/>
            </a:endParaRPr>
          </a:p>
          <a:p>
            <a:pPr marL="0" indent="0">
              <a:buNone/>
            </a:pPr>
            <a:endParaRPr lang="en-US" sz="1600" dirty="0" smtClean="0">
              <a:latin typeface="Arial"/>
            </a:endParaRPr>
          </a:p>
          <a:p>
            <a:pPr marL="0" indent="0">
              <a:buNone/>
            </a:pPr>
            <a:endParaRPr lang="en-US" sz="1600" dirty="0" smtClean="0">
              <a:latin typeface="Arial"/>
            </a:endParaRPr>
          </a:p>
          <a:p>
            <a:pPr marL="0" indent="0">
              <a:buNone/>
            </a:pPr>
            <a:endParaRPr lang="en-US" sz="1600" dirty="0">
              <a:latin typeface="Arial"/>
            </a:endParaRPr>
          </a:p>
          <a:p>
            <a:pPr marL="0" indent="0">
              <a:buNone/>
            </a:pPr>
            <a:endParaRPr lang="en-US" sz="1600" dirty="0" smtClean="0">
              <a:latin typeface="Arial"/>
            </a:endParaRPr>
          </a:p>
          <a:p>
            <a:pPr marL="0" indent="0">
              <a:buNone/>
            </a:pPr>
            <a:endParaRPr lang="en-US" sz="1600" dirty="0" smtClean="0">
              <a:latin typeface="Arial"/>
            </a:endParaRPr>
          </a:p>
          <a:p>
            <a:pPr marL="0" indent="0">
              <a:buNone/>
            </a:pPr>
            <a:r>
              <a:rPr lang="en-US" sz="1600" dirty="0" smtClean="0">
                <a:latin typeface="Arial"/>
              </a:rPr>
              <a:t>If </a:t>
            </a:r>
            <a:r>
              <a:rPr lang="en-US" sz="1600" dirty="0">
                <a:latin typeface="Arial"/>
              </a:rPr>
              <a:t>the bad debt relief is not claimed immediately after the expiry of sixth month, than the taxable person must apply in writing for Director </a:t>
            </a:r>
            <a:r>
              <a:rPr lang="en-US" sz="1600" dirty="0" smtClean="0">
                <a:latin typeface="Arial"/>
              </a:rPr>
              <a:t>General’s (DG</a:t>
            </a:r>
            <a:r>
              <a:rPr lang="en-US" sz="1600" dirty="0">
                <a:latin typeface="Arial"/>
              </a:rPr>
              <a:t>) approval on his intention to claim at a such later date.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2773911"/>
              </p:ext>
            </p:extLst>
          </p:nvPr>
        </p:nvGraphicFramePr>
        <p:xfrm>
          <a:off x="685801" y="3885188"/>
          <a:ext cx="7696199" cy="1559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9457"/>
                <a:gridCol w="1099457"/>
                <a:gridCol w="1099457"/>
                <a:gridCol w="1099457"/>
                <a:gridCol w="1099457"/>
                <a:gridCol w="1208314"/>
                <a:gridCol w="990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15/01/16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February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March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April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June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July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Invoice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Expired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Claim</a:t>
                      </a:r>
                    </a:p>
                    <a:p>
                      <a:pPr algn="ctr"/>
                      <a:r>
                        <a:rPr lang="en-US" dirty="0" smtClean="0"/>
                        <a:t>Bad Debt</a:t>
                      </a:r>
                      <a:r>
                        <a:rPr lang="en-US" baseline="0" dirty="0" smtClean="0"/>
                        <a:t> Relief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8502075"/>
              </p:ext>
            </p:extLst>
          </p:nvPr>
        </p:nvGraphicFramePr>
        <p:xfrm>
          <a:off x="682430" y="3124200"/>
          <a:ext cx="7696199" cy="7416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099457"/>
                <a:gridCol w="1099457"/>
                <a:gridCol w="1099457"/>
                <a:gridCol w="1099457"/>
                <a:gridCol w="1099457"/>
                <a:gridCol w="1211685"/>
                <a:gridCol w="98722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MY" sz="1600" b="1" dirty="0" smtClean="0"/>
                        <a:t>1</a:t>
                      </a:r>
                      <a:endParaRPr lang="en-MY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b="1" dirty="0" smtClean="0"/>
                        <a:t>2</a:t>
                      </a:r>
                      <a:endParaRPr lang="en-MY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b="1" dirty="0" smtClean="0"/>
                        <a:t>3</a:t>
                      </a:r>
                      <a:endParaRPr lang="en-MY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b="1" dirty="0" smtClean="0"/>
                        <a:t>4</a:t>
                      </a:r>
                      <a:endParaRPr lang="en-MY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b="1" dirty="0" smtClean="0"/>
                        <a:t>5</a:t>
                      </a:r>
                      <a:endParaRPr lang="en-MY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b="1" dirty="0" smtClean="0"/>
                        <a:t>6</a:t>
                      </a:r>
                      <a:endParaRPr lang="en-MY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b="1" dirty="0" smtClean="0"/>
                        <a:t>7</a:t>
                      </a:r>
                      <a:endParaRPr lang="en-MY" sz="1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MY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8" name="Straight Arrow Connector 7"/>
          <p:cNvCxnSpPr/>
          <p:nvPr/>
        </p:nvCxnSpPr>
        <p:spPr>
          <a:xfrm>
            <a:off x="758630" y="3689968"/>
            <a:ext cx="914400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1901630" y="3689968"/>
            <a:ext cx="914400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944007" y="3689968"/>
            <a:ext cx="914400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087007" y="3689968"/>
            <a:ext cx="914400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5178230" y="3696711"/>
            <a:ext cx="914400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6321230" y="3696711"/>
            <a:ext cx="914400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7464230" y="3696711"/>
            <a:ext cx="914400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33400" y="6287772"/>
            <a:ext cx="2971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hlinkClick r:id="rId4"/>
              </a:rPr>
              <a:t>http://</a:t>
            </a:r>
            <a:r>
              <a:rPr lang="en-US" sz="800" dirty="0" smtClean="0">
                <a:hlinkClick r:id="rId4"/>
              </a:rPr>
              <a:t>www.sql.com.my/video/GST-15_BadDebt.mp4</a:t>
            </a:r>
            <a:endParaRPr lang="en-US" sz="800" dirty="0"/>
          </a:p>
        </p:txBody>
      </p:sp>
      <p:sp>
        <p:nvSpPr>
          <p:cNvPr id="16" name="TextBox 15"/>
          <p:cNvSpPr txBox="1"/>
          <p:nvPr/>
        </p:nvSpPr>
        <p:spPr>
          <a:xfrm>
            <a:off x="533400" y="6440172"/>
            <a:ext cx="2971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hlinkClick r:id="rId5"/>
              </a:rPr>
              <a:t>http://</a:t>
            </a:r>
            <a:r>
              <a:rPr lang="en-US" sz="800" dirty="0" smtClean="0">
                <a:hlinkClick r:id="rId5"/>
              </a:rPr>
              <a:t>www.sql.com.my/video/GST-16_BadDebtRelief.mp4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167180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What is 6 Months “Bad Debt” Recover ?</a:t>
            </a:r>
            <a:endParaRPr lang="en-US" sz="3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1"/>
            <a:ext cx="8229600" cy="2438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 smtClean="0">
                <a:latin typeface="Arial"/>
              </a:rPr>
              <a:t>When a </a:t>
            </a:r>
            <a:r>
              <a:rPr lang="en-US" sz="1600" dirty="0">
                <a:latin typeface="Arial"/>
              </a:rPr>
              <a:t>GST registered business</a:t>
            </a:r>
            <a:r>
              <a:rPr lang="en-US" sz="1600" dirty="0" smtClean="0">
                <a:latin typeface="Arial"/>
              </a:rPr>
              <a:t> </a:t>
            </a:r>
            <a:r>
              <a:rPr lang="en-US" sz="1600" dirty="0">
                <a:latin typeface="Arial"/>
              </a:rPr>
              <a:t>have </a:t>
            </a:r>
            <a:r>
              <a:rPr lang="en-US" sz="1600" dirty="0" smtClean="0">
                <a:latin typeface="Arial"/>
              </a:rPr>
              <a:t>recovered </a:t>
            </a:r>
            <a:r>
              <a:rPr lang="en-US" sz="1600" dirty="0">
                <a:latin typeface="Arial"/>
              </a:rPr>
              <a:t>the amount be it full or partial from their </a:t>
            </a:r>
            <a:r>
              <a:rPr lang="en-US" sz="1600" dirty="0" smtClean="0">
                <a:latin typeface="Arial"/>
              </a:rPr>
              <a:t>debtor, they must pay </a:t>
            </a:r>
            <a:r>
              <a:rPr lang="en-US" sz="1600" dirty="0">
                <a:latin typeface="Arial"/>
              </a:rPr>
              <a:t>back to Kastam the </a:t>
            </a:r>
            <a:r>
              <a:rPr lang="en-US" sz="1600" dirty="0" smtClean="0">
                <a:latin typeface="Arial"/>
              </a:rPr>
              <a:t>GST Tax amount that they have claim as Bad Debt relief earlier. </a:t>
            </a:r>
            <a:r>
              <a:rPr lang="en-MY" sz="1600" dirty="0" smtClean="0">
                <a:latin typeface="Arial"/>
              </a:rPr>
              <a:t>This GST tax amount will be calculated in proportion to the payment recovered from debtor. </a:t>
            </a:r>
            <a:endParaRPr lang="en-US" sz="1600" dirty="0">
              <a:latin typeface="Arial"/>
            </a:endParaRP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>
                <a:latin typeface="Arial"/>
              </a:rPr>
              <a:t>Example: Invoice issued at 15</a:t>
            </a:r>
            <a:r>
              <a:rPr lang="en-US" sz="1600" baseline="30000" dirty="0">
                <a:latin typeface="Arial"/>
              </a:rPr>
              <a:t>th</a:t>
            </a:r>
            <a:r>
              <a:rPr lang="en-US" sz="1600" dirty="0">
                <a:latin typeface="Arial"/>
              </a:rPr>
              <a:t> January </a:t>
            </a:r>
            <a:r>
              <a:rPr lang="en-US" sz="1600" dirty="0" smtClean="0">
                <a:latin typeface="Arial"/>
              </a:rPr>
              <a:t>2016. </a:t>
            </a:r>
            <a:r>
              <a:rPr lang="en-US" sz="1600" dirty="0">
                <a:latin typeface="Arial"/>
              </a:rPr>
              <a:t>The sixth month expires </a:t>
            </a:r>
            <a:r>
              <a:rPr lang="en-US" sz="1600" dirty="0" smtClean="0">
                <a:latin typeface="Arial"/>
              </a:rPr>
              <a:t>at the </a:t>
            </a:r>
            <a:r>
              <a:rPr lang="en-US" sz="1600" dirty="0">
                <a:latin typeface="Arial"/>
              </a:rPr>
              <a:t>end of Jun and the bad debt relief </a:t>
            </a:r>
            <a:r>
              <a:rPr lang="en-US" sz="1600" dirty="0" smtClean="0">
                <a:latin typeface="Arial"/>
              </a:rPr>
              <a:t>claim in July. Payment recovered from debtor in 15</a:t>
            </a:r>
            <a:r>
              <a:rPr lang="en-US" sz="1600" baseline="30000" dirty="0" smtClean="0">
                <a:latin typeface="Arial"/>
              </a:rPr>
              <a:t>th</a:t>
            </a:r>
            <a:r>
              <a:rPr lang="en-US" sz="1600" dirty="0" smtClean="0">
                <a:latin typeface="Arial"/>
              </a:rPr>
              <a:t> January 2017. Then Bad Debt recovered GST </a:t>
            </a:r>
            <a:r>
              <a:rPr lang="en-US" sz="1600" b="1" dirty="0" smtClean="0">
                <a:latin typeface="Arial"/>
              </a:rPr>
              <a:t>must </a:t>
            </a:r>
            <a:r>
              <a:rPr lang="en-US" sz="1600" b="1" dirty="0">
                <a:latin typeface="Arial"/>
              </a:rPr>
              <a:t>be </a:t>
            </a:r>
            <a:r>
              <a:rPr lang="en-US" sz="1600" b="1" dirty="0" smtClean="0">
                <a:latin typeface="Arial"/>
              </a:rPr>
              <a:t>paid </a:t>
            </a:r>
            <a:r>
              <a:rPr lang="en-US" sz="1600" b="1" dirty="0">
                <a:latin typeface="Arial"/>
              </a:rPr>
              <a:t>immediately </a:t>
            </a:r>
            <a:r>
              <a:rPr lang="en-US" sz="1600" dirty="0">
                <a:latin typeface="Arial"/>
              </a:rPr>
              <a:t>in </a:t>
            </a:r>
            <a:r>
              <a:rPr lang="en-US" sz="1600" dirty="0" smtClean="0">
                <a:latin typeface="Arial"/>
              </a:rPr>
              <a:t>January </a:t>
            </a:r>
            <a:r>
              <a:rPr lang="en-US" sz="1600" dirty="0">
                <a:latin typeface="Arial"/>
              </a:rPr>
              <a:t>taxable </a:t>
            </a:r>
            <a:r>
              <a:rPr lang="en-US" sz="1600" dirty="0" smtClean="0">
                <a:latin typeface="Arial"/>
              </a:rPr>
              <a:t>period</a:t>
            </a:r>
            <a:r>
              <a:rPr lang="en-US" sz="1600" dirty="0">
                <a:latin typeface="Arial"/>
              </a:rPr>
              <a:t>.</a:t>
            </a:r>
            <a:endParaRPr lang="en-US" sz="1600" dirty="0" smtClean="0">
              <a:latin typeface="Arial"/>
            </a:endParaRPr>
          </a:p>
          <a:p>
            <a:pPr marL="0" indent="0">
              <a:buNone/>
            </a:pPr>
            <a:endParaRPr lang="en-US" sz="1600" dirty="0" smtClean="0">
              <a:latin typeface="Arial"/>
            </a:endParaRPr>
          </a:p>
          <a:p>
            <a:pPr marL="0" indent="0">
              <a:buNone/>
            </a:pPr>
            <a:endParaRPr lang="en-US" sz="1600" dirty="0">
              <a:latin typeface="Arial"/>
            </a:endParaRPr>
          </a:p>
          <a:p>
            <a:pPr marL="0" indent="0">
              <a:buNone/>
            </a:pPr>
            <a:endParaRPr lang="en-US" sz="1600" dirty="0" smtClean="0">
              <a:latin typeface="Arial"/>
            </a:endParaRPr>
          </a:p>
          <a:p>
            <a:pPr marL="0" indent="0">
              <a:buNone/>
            </a:pPr>
            <a:endParaRPr lang="en-US" sz="1600" dirty="0" smtClean="0"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6212619"/>
              </p:ext>
            </p:extLst>
          </p:nvPr>
        </p:nvGraphicFramePr>
        <p:xfrm>
          <a:off x="685801" y="4450620"/>
          <a:ext cx="7696199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9457"/>
                <a:gridCol w="1099457"/>
                <a:gridCol w="1099457"/>
                <a:gridCol w="1099457"/>
                <a:gridCol w="1099457"/>
                <a:gridCol w="903514"/>
                <a:gridCol w="1295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15/01/16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Feb|Mac</a:t>
                      </a:r>
                      <a:endParaRPr lang="en-US" dirty="0" smtClean="0"/>
                    </a:p>
                    <a:p>
                      <a:pPr algn="ctr"/>
                      <a:r>
                        <a:rPr lang="en-US" dirty="0" err="1" smtClean="0"/>
                        <a:t>Apr|May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June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July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Aug|Sep</a:t>
                      </a:r>
                      <a:endParaRPr lang="en-US" dirty="0" smtClean="0"/>
                    </a:p>
                    <a:p>
                      <a:pPr algn="ctr"/>
                      <a:r>
                        <a:rPr lang="en-US" dirty="0" err="1" smtClean="0"/>
                        <a:t>Oct|Nov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Dec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15/01/17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Invoice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Expired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Claim</a:t>
                      </a:r>
                    </a:p>
                    <a:p>
                      <a:pPr algn="ctr"/>
                      <a:r>
                        <a:rPr lang="en-US" dirty="0" smtClean="0"/>
                        <a:t>Bad Debt</a:t>
                      </a:r>
                      <a:r>
                        <a:rPr lang="en-US" baseline="0" dirty="0" smtClean="0"/>
                        <a:t> Relief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Pay Bad Debt Recovered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0867821"/>
              </p:ext>
            </p:extLst>
          </p:nvPr>
        </p:nvGraphicFramePr>
        <p:xfrm>
          <a:off x="685800" y="3714916"/>
          <a:ext cx="7696199" cy="7416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099457"/>
                <a:gridCol w="1099457"/>
                <a:gridCol w="1099457"/>
                <a:gridCol w="1099457"/>
                <a:gridCol w="1099457"/>
                <a:gridCol w="903515"/>
                <a:gridCol w="129539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MY" sz="1600" dirty="0" smtClean="0"/>
                        <a:t>1</a:t>
                      </a:r>
                      <a:endParaRPr lang="en-MY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dirty="0" smtClean="0"/>
                        <a:t>2|3|4|5</a:t>
                      </a:r>
                      <a:endParaRPr lang="en-MY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dirty="0" smtClean="0"/>
                        <a:t>6</a:t>
                      </a:r>
                      <a:endParaRPr lang="en-MY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dirty="0" smtClean="0"/>
                        <a:t>7</a:t>
                      </a:r>
                      <a:endParaRPr lang="en-MY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dirty="0" smtClean="0"/>
                        <a:t>8|9|10|11</a:t>
                      </a:r>
                      <a:endParaRPr lang="en-MY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dirty="0" smtClean="0"/>
                        <a:t>12</a:t>
                      </a:r>
                      <a:endParaRPr lang="en-MY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1600" dirty="0" smtClean="0"/>
                        <a:t>13</a:t>
                      </a:r>
                      <a:endParaRPr lang="en-MY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MY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9" name="Straight Arrow Connector 8"/>
          <p:cNvCxnSpPr/>
          <p:nvPr/>
        </p:nvCxnSpPr>
        <p:spPr>
          <a:xfrm>
            <a:off x="762000" y="4280684"/>
            <a:ext cx="914400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1905000" y="4280684"/>
            <a:ext cx="914400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947377" y="4280684"/>
            <a:ext cx="914400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090377" y="4280684"/>
            <a:ext cx="914400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181600" y="4287427"/>
            <a:ext cx="914400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248400" y="4280684"/>
            <a:ext cx="762000" cy="6743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7315200" y="4287427"/>
            <a:ext cx="914400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33400" y="6287772"/>
            <a:ext cx="2971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hlinkClick r:id="rId2"/>
              </a:rPr>
              <a:t>http://</a:t>
            </a:r>
            <a:r>
              <a:rPr lang="en-US" sz="800" dirty="0" smtClean="0">
                <a:hlinkClick r:id="rId2"/>
              </a:rPr>
              <a:t>www.sql.com.my/video/GST-17_BadDebtRecover.mp4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194238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229600" cy="1143000"/>
          </a:xfrm>
        </p:spPr>
        <p:txBody>
          <a:bodyPr>
            <a:noAutofit/>
          </a:bodyPr>
          <a:lstStyle/>
          <a:p>
            <a:pPr marL="457200" indent="-457200"/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GST-03 Auto Calculate 6 months Bad Debt Relief &amp; Auto Calculate Payment Recovered</a:t>
            </a:r>
          </a:p>
        </p:txBody>
      </p:sp>
      <p:pic>
        <p:nvPicPr>
          <p:cNvPr id="2050" name="Picture 2" descr="C:\Users\Support1\AppData\Local\Temp\SNAGHTML2faa46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685924"/>
            <a:ext cx="9115425" cy="3876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Support1\AppData\Local\Temp\SNAGHTML301018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1952624"/>
            <a:ext cx="9115425" cy="3609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 rot="20558659">
            <a:off x="584513" y="2531280"/>
            <a:ext cx="8229600" cy="216830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Warning! </a:t>
            </a:r>
          </a:p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“Bad debt” goes both ways.</a:t>
            </a:r>
          </a:p>
          <a:p>
            <a:r>
              <a:rPr lang="en-US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6699"/>
                </a:solidFill>
              </a:rPr>
              <a:t>If you didn’t pay your supplier, then 6 months later you must payback Kastam the input tax that your business have claim earlier.</a:t>
            </a:r>
            <a:endParaRPr lang="en-US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6699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863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GST </a:t>
            </a:r>
            <a:r>
              <a:rPr lang="en-U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Compliance 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with </a:t>
            </a:r>
            <a:b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SQL Account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210300" y="6019799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</a:rPr>
              <a:t>Basic End User (20mins)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Advance End User (20mins)</a:t>
            </a:r>
            <a:endParaRPr lang="en-US" sz="12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sz="1200" dirty="0" smtClean="0">
                <a:solidFill>
                  <a:schemeClr val="accent2">
                    <a:lumMod val="50000"/>
                  </a:schemeClr>
                </a:solidFill>
              </a:rPr>
              <a:t>Optional (30mins)</a:t>
            </a:r>
            <a:endParaRPr lang="en-US" sz="1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371600" y="1600200"/>
            <a:ext cx="6400800" cy="449580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Basics</a:t>
            </a:r>
            <a:r>
              <a:rPr lang="en-US" sz="2000" dirty="0" smtClean="0">
                <a:solidFill>
                  <a:schemeClr val="bg1"/>
                </a:solidFill>
              </a:rPr>
              <a:t>)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2000" dirty="0">
                <a:solidFill>
                  <a:schemeClr val="accent3">
                    <a:lumMod val="50000"/>
                  </a:schemeClr>
                </a:solidFill>
              </a:rPr>
              <a:t>GST 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23 Tax Codes 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GST Effects on Inventory, Customer &amp; Supplier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2000" dirty="0" smtClean="0">
                <a:solidFill>
                  <a:schemeClr val="accent3">
                    <a:lumMod val="50000"/>
                  </a:schemeClr>
                </a:solidFill>
              </a:rPr>
              <a:t>GST Effects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on Invoices, CN&amp;DN, 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2000" dirty="0">
                <a:solidFill>
                  <a:schemeClr val="accent3">
                    <a:lumMod val="50000"/>
                  </a:schemeClr>
                </a:solidFill>
              </a:rPr>
              <a:t>GST Effects </a:t>
            </a:r>
            <a:r>
              <a:rPr lang="en-MY" sz="2000" dirty="0" smtClean="0">
                <a:solidFill>
                  <a:schemeClr val="accent3">
                    <a:lumMod val="50000"/>
                  </a:schemeClr>
                </a:solidFill>
              </a:rPr>
              <a:t>on 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GST-03, GAF</a:t>
            </a:r>
          </a:p>
          <a:p>
            <a:pPr algn="l"/>
            <a:r>
              <a:rPr lang="en-US" dirty="0" smtClean="0">
                <a:solidFill>
                  <a:srgbClr val="FF0000"/>
                </a:solidFill>
              </a:rPr>
              <a:t>GST Rules Affecting Your Businesses</a:t>
            </a:r>
            <a:endParaRPr lang="en-US" dirty="0" smtClean="0">
              <a:solidFill>
                <a:schemeClr val="bg1"/>
              </a:solidFill>
            </a:endParaRP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21 days Taxable Income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6 months Bad Debt Relief &amp; Recover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4300" b="1" dirty="0" smtClean="0">
                <a:solidFill>
                  <a:schemeClr val="tx2">
                    <a:lumMod val="75000"/>
                  </a:schemeClr>
                </a:solidFill>
              </a:rPr>
              <a:t>Adjustment </a:t>
            </a:r>
            <a:r>
              <a:rPr lang="en-US" sz="4300" b="1" dirty="0" smtClean="0">
                <a:solidFill>
                  <a:schemeClr val="tx2">
                    <a:lumMod val="75000"/>
                  </a:schemeClr>
                </a:solidFill>
              </a:rPr>
              <a:t>Before GST Return</a:t>
            </a:r>
            <a:endParaRPr lang="en-US" sz="43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</a:rPr>
              <a:t>Simplified Invoice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</a:rPr>
              <a:t>POS &amp; Cash Register Linking</a:t>
            </a:r>
          </a:p>
        </p:txBody>
      </p:sp>
    </p:spTree>
    <p:extLst>
      <p:ext uri="{BB962C8B-B14F-4D97-AF65-F5344CB8AC3E}">
        <p14:creationId xmlns:p14="http://schemas.microsoft.com/office/powerpoint/2010/main" val="2426604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3571" y="88446"/>
            <a:ext cx="82296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/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Adjustments before &amp; after GST Return</a:t>
            </a:r>
          </a:p>
        </p:txBody>
      </p:sp>
      <p:pic>
        <p:nvPicPr>
          <p:cNvPr id="4100" name="Picture 4" descr="C:\Users\Support1\AppData\Local\Temp\SNAGHTML15f183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2132"/>
            <a:ext cx="6486525" cy="595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C:\Users\Support1\AppData\Local\Temp\SNAGHTML1618f3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890361"/>
            <a:ext cx="6486525" cy="595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 rot="20558659">
            <a:off x="584513" y="2531280"/>
            <a:ext cx="8229600" cy="216830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Blocking but with option in case genuine error is made before </a:t>
            </a:r>
          </a:p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GST-03 submission.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2678" y="6400800"/>
            <a:ext cx="2971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hlinkClick r:id="rId4"/>
              </a:rPr>
              <a:t>http://</a:t>
            </a:r>
            <a:r>
              <a:rPr lang="en-US" sz="800" dirty="0" smtClean="0">
                <a:hlinkClick r:id="rId4"/>
              </a:rPr>
              <a:t>www.sql.com.my/video/GST-18_Adjustments.mp4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781079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GST </a:t>
            </a:r>
            <a:r>
              <a:rPr lang="en-U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Compliance 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with </a:t>
            </a:r>
            <a:b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SQL Account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210300" y="6019799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</a:rPr>
              <a:t>Basic End User (20mins)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Advance End User (20mins)</a:t>
            </a:r>
            <a:endParaRPr lang="en-US" sz="12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sz="1200" dirty="0" smtClean="0">
                <a:solidFill>
                  <a:schemeClr val="accent2">
                    <a:lumMod val="50000"/>
                  </a:schemeClr>
                </a:solidFill>
              </a:rPr>
              <a:t>Optional (30mins)</a:t>
            </a:r>
            <a:endParaRPr lang="en-US" sz="1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371600" y="1600200"/>
            <a:ext cx="6400800" cy="4495800"/>
          </a:xfrm>
        </p:spPr>
        <p:txBody>
          <a:bodyPr>
            <a:normAutofit lnSpcReduction="10000"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Basics</a:t>
            </a:r>
            <a:r>
              <a:rPr lang="en-US" sz="2000" dirty="0" smtClean="0">
                <a:solidFill>
                  <a:schemeClr val="bg1"/>
                </a:solidFill>
              </a:rPr>
              <a:t>)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2000" dirty="0">
                <a:solidFill>
                  <a:schemeClr val="accent3">
                    <a:lumMod val="50000"/>
                  </a:schemeClr>
                </a:solidFill>
              </a:rPr>
              <a:t>GST 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23 Tax Codes 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GST Effects on Inventory, Customer &amp; Supplier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2000" dirty="0" smtClean="0">
                <a:solidFill>
                  <a:schemeClr val="accent3">
                    <a:lumMod val="50000"/>
                  </a:schemeClr>
                </a:solidFill>
              </a:rPr>
              <a:t>GST Effects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on Invoices, CN&amp;DN, 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2000" dirty="0">
                <a:solidFill>
                  <a:schemeClr val="accent3">
                    <a:lumMod val="50000"/>
                  </a:schemeClr>
                </a:solidFill>
              </a:rPr>
              <a:t>GST Effects </a:t>
            </a:r>
            <a:r>
              <a:rPr lang="en-MY" sz="2000" dirty="0" smtClean="0">
                <a:solidFill>
                  <a:schemeClr val="accent3">
                    <a:lumMod val="50000"/>
                  </a:schemeClr>
                </a:solidFill>
              </a:rPr>
              <a:t>on 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GST-03, GAF</a:t>
            </a:r>
          </a:p>
          <a:p>
            <a:pPr algn="l"/>
            <a:r>
              <a:rPr lang="en-US" dirty="0" smtClean="0">
                <a:solidFill>
                  <a:srgbClr val="FF0000"/>
                </a:solidFill>
              </a:rPr>
              <a:t>GST Rules Affecting Your Businesses</a:t>
            </a:r>
            <a:endParaRPr lang="en-US" dirty="0" smtClean="0">
              <a:solidFill>
                <a:schemeClr val="bg1"/>
              </a:solidFill>
            </a:endParaRP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21 days Taxable Income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6 months Bad Debt Relief &amp; Recover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Adjustment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Before GST Return</a:t>
            </a: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4000" b="1" dirty="0" smtClean="0">
                <a:solidFill>
                  <a:schemeClr val="accent2">
                    <a:lumMod val="50000"/>
                  </a:schemeClr>
                </a:solidFill>
              </a:rPr>
              <a:t>Simplified Invoice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</a:rPr>
              <a:t>POS &amp; Cash Register Linking</a:t>
            </a:r>
          </a:p>
        </p:txBody>
      </p:sp>
    </p:spTree>
    <p:extLst>
      <p:ext uri="{BB962C8B-B14F-4D97-AF65-F5344CB8AC3E}">
        <p14:creationId xmlns:p14="http://schemas.microsoft.com/office/powerpoint/2010/main" val="3802575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903" y="93286"/>
            <a:ext cx="8229600" cy="1143000"/>
          </a:xfrm>
        </p:spPr>
        <p:txBody>
          <a:bodyPr>
            <a:noAutofit/>
          </a:bodyPr>
          <a:lstStyle/>
          <a:p>
            <a:pPr marL="457200" indent="-457200"/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Simplified Invoice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pic>
        <p:nvPicPr>
          <p:cNvPr id="11269" name="Picture 5" descr="C:\Users\Support1\AppData\Local\Temp\SNAGHTML367214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964" y="989149"/>
            <a:ext cx="8414236" cy="5624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965200"/>
            <a:ext cx="3232635" cy="569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914400" y="2628900"/>
            <a:ext cx="4343400" cy="1790700"/>
          </a:xfrm>
          <a:prstGeom prst="roundRect">
            <a:avLst/>
          </a:prstGeom>
          <a:noFill/>
          <a:ln w="635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5970880" y="1981200"/>
            <a:ext cx="2868319" cy="2438400"/>
          </a:xfrm>
          <a:prstGeom prst="roundRect">
            <a:avLst/>
          </a:prstGeom>
          <a:noFill/>
          <a:ln w="6350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172200" y="2205097"/>
            <a:ext cx="2514600" cy="2062103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??? No </a:t>
            </a:r>
          </a:p>
          <a:p>
            <a:pPr algn="ctr"/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Company </a:t>
            </a:r>
            <a:r>
              <a:rPr lang="en-US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Name </a:t>
            </a:r>
          </a:p>
          <a:p>
            <a:pPr algn="ctr"/>
            <a:r>
              <a:rPr lang="en-US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&amp; </a:t>
            </a:r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Address</a:t>
            </a:r>
            <a:endParaRPr lang="en-US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066800" y="2691825"/>
            <a:ext cx="4177621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With </a:t>
            </a:r>
          </a:p>
          <a:p>
            <a:pPr algn="ctr"/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Company Name </a:t>
            </a:r>
          </a:p>
          <a:p>
            <a:pPr algn="ctr"/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&amp; Address</a:t>
            </a:r>
            <a:endParaRPr lang="en-US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575223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 animBg="1"/>
      <p:bldP spid="7" grpId="0" animBg="1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GST </a:t>
            </a:r>
            <a:r>
              <a:rPr lang="en-U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Compliance 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with </a:t>
            </a:r>
            <a:b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SQL Account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210300" y="6019799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</a:rPr>
              <a:t>Basic End User (20mins)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Advance End User (20mins)</a:t>
            </a:r>
            <a:endParaRPr lang="en-US" sz="12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sz="1200" dirty="0" smtClean="0">
                <a:solidFill>
                  <a:schemeClr val="accent2">
                    <a:lumMod val="50000"/>
                  </a:schemeClr>
                </a:solidFill>
              </a:rPr>
              <a:t>Optional (30mins)</a:t>
            </a:r>
            <a:endParaRPr lang="en-US" sz="1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371600" y="1600200"/>
            <a:ext cx="6400800" cy="449580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Basics</a:t>
            </a:r>
            <a:r>
              <a:rPr lang="en-US" sz="2000" dirty="0" smtClean="0">
                <a:solidFill>
                  <a:schemeClr val="bg1"/>
                </a:solidFill>
              </a:rPr>
              <a:t>)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4300" b="1" dirty="0">
                <a:solidFill>
                  <a:schemeClr val="accent3">
                    <a:lumMod val="50000"/>
                  </a:schemeClr>
                </a:solidFill>
              </a:rPr>
              <a:t>GST </a:t>
            </a:r>
            <a:r>
              <a:rPr lang="en-US" sz="4300" b="1" dirty="0" smtClean="0">
                <a:solidFill>
                  <a:schemeClr val="accent3">
                    <a:lumMod val="50000"/>
                  </a:schemeClr>
                </a:solidFill>
              </a:rPr>
              <a:t>23 Tax Codes 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GST Effects on Inventory, Customer &amp; Supplier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2000" dirty="0" smtClean="0">
                <a:solidFill>
                  <a:schemeClr val="accent3">
                    <a:lumMod val="50000"/>
                  </a:schemeClr>
                </a:solidFill>
              </a:rPr>
              <a:t>GST Effects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on Invoices, CN&amp;DN, 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2000" dirty="0">
                <a:solidFill>
                  <a:schemeClr val="accent3">
                    <a:lumMod val="50000"/>
                  </a:schemeClr>
                </a:solidFill>
              </a:rPr>
              <a:t>GST Effects </a:t>
            </a:r>
            <a:r>
              <a:rPr lang="en-MY" sz="2000" dirty="0" smtClean="0">
                <a:solidFill>
                  <a:schemeClr val="accent3">
                    <a:lumMod val="50000"/>
                  </a:schemeClr>
                </a:solidFill>
              </a:rPr>
              <a:t>on 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GST-03, GAF</a:t>
            </a:r>
          </a:p>
          <a:p>
            <a:pPr algn="l"/>
            <a:r>
              <a:rPr lang="en-US" dirty="0" smtClean="0">
                <a:solidFill>
                  <a:srgbClr val="FF0000"/>
                </a:solidFill>
              </a:rPr>
              <a:t>GST Rules Affecting Your Businesses</a:t>
            </a:r>
            <a:endParaRPr lang="en-US" dirty="0" smtClean="0">
              <a:solidFill>
                <a:schemeClr val="bg1"/>
              </a:solidFill>
            </a:endParaRP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21 days Taxable Income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6 months Bad Debt Relief &amp; Recover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Adjustment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Before GST Return</a:t>
            </a: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</a:rPr>
              <a:t>Simplified Invoice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</a:rPr>
              <a:t>POS &amp; Cash Register Linking</a:t>
            </a:r>
          </a:p>
        </p:txBody>
      </p:sp>
    </p:spTree>
    <p:extLst>
      <p:ext uri="{BB962C8B-B14F-4D97-AF65-F5344CB8AC3E}">
        <p14:creationId xmlns:p14="http://schemas.microsoft.com/office/powerpoint/2010/main" val="143035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GST </a:t>
            </a:r>
            <a:r>
              <a:rPr lang="en-U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Compliance 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with </a:t>
            </a:r>
            <a:b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SQL Account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210300" y="6019799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</a:rPr>
              <a:t>Basic End User (20mins)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Advance End User (20mins)</a:t>
            </a:r>
            <a:endParaRPr lang="en-US" sz="12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sz="1200" dirty="0" smtClean="0">
                <a:solidFill>
                  <a:schemeClr val="accent2">
                    <a:lumMod val="50000"/>
                  </a:schemeClr>
                </a:solidFill>
              </a:rPr>
              <a:t>Optional (30mins)</a:t>
            </a:r>
            <a:endParaRPr lang="en-US" sz="1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371600" y="1600200"/>
            <a:ext cx="6400800" cy="449580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Basics</a:t>
            </a:r>
            <a:r>
              <a:rPr lang="en-US" sz="2000" dirty="0" smtClean="0">
                <a:solidFill>
                  <a:schemeClr val="bg1"/>
                </a:solidFill>
              </a:rPr>
              <a:t>)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2000" dirty="0">
                <a:solidFill>
                  <a:schemeClr val="accent3">
                    <a:lumMod val="50000"/>
                  </a:schemeClr>
                </a:solidFill>
              </a:rPr>
              <a:t>GST 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23 Tax Codes 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GST Effects on Inventory, Customer &amp; Supplier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2000" dirty="0" smtClean="0">
                <a:solidFill>
                  <a:schemeClr val="accent3">
                    <a:lumMod val="50000"/>
                  </a:schemeClr>
                </a:solidFill>
              </a:rPr>
              <a:t>GST Effects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on Invoices, CN&amp;DN, 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2000" dirty="0">
                <a:solidFill>
                  <a:schemeClr val="accent3">
                    <a:lumMod val="50000"/>
                  </a:schemeClr>
                </a:solidFill>
              </a:rPr>
              <a:t>GST Effects </a:t>
            </a:r>
            <a:r>
              <a:rPr lang="en-MY" sz="2000" dirty="0" smtClean="0">
                <a:solidFill>
                  <a:schemeClr val="accent3">
                    <a:lumMod val="50000"/>
                  </a:schemeClr>
                </a:solidFill>
              </a:rPr>
              <a:t>on 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GST-03, GAF</a:t>
            </a:r>
          </a:p>
          <a:p>
            <a:pPr algn="l"/>
            <a:r>
              <a:rPr lang="en-US" dirty="0" smtClean="0">
                <a:solidFill>
                  <a:srgbClr val="FF0000"/>
                </a:solidFill>
              </a:rPr>
              <a:t>GST Rules Affecting Your Businesses</a:t>
            </a:r>
            <a:endParaRPr lang="en-US" dirty="0" smtClean="0">
              <a:solidFill>
                <a:schemeClr val="bg1"/>
              </a:solidFill>
            </a:endParaRP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21 days Taxable Income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6 months Bad Debt Relief &amp; Recover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Adjustment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Before GST Return</a:t>
            </a: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</a:rPr>
              <a:t>Simplified Invoice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4300" b="1" dirty="0" smtClean="0">
                <a:solidFill>
                  <a:schemeClr val="accent2">
                    <a:lumMod val="50000"/>
                  </a:schemeClr>
                </a:solidFill>
              </a:rPr>
              <a:t>POS &amp; Cash Register Linking</a:t>
            </a:r>
          </a:p>
        </p:txBody>
      </p:sp>
    </p:spTree>
    <p:extLst>
      <p:ext uri="{BB962C8B-B14F-4D97-AF65-F5344CB8AC3E}">
        <p14:creationId xmlns:p14="http://schemas.microsoft.com/office/powerpoint/2010/main" val="1720478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429000"/>
            <a:ext cx="1322387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2800" y="2877442"/>
            <a:ext cx="1779604" cy="721037"/>
          </a:xfrm>
          <a:prstGeom prst="rect">
            <a:avLst/>
          </a:prstGeom>
        </p:spPr>
      </p:pic>
      <p:pic>
        <p:nvPicPr>
          <p:cNvPr id="1026" name="Picture 2" descr="C:\Users\Support1\AppData\Local\Temp\SNAGHTML1bd08bf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069" y="3749122"/>
            <a:ext cx="2105331" cy="1206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37283" y="3280843"/>
            <a:ext cx="920967" cy="29578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058619" y="455904"/>
            <a:ext cx="6807827" cy="835989"/>
          </a:xfrm>
          <a:prstGeom prst="rect">
            <a:avLst/>
          </a:prstGeom>
        </p:spPr>
        <p:txBody>
          <a:bodyPr lIns="0" tIns="0" rIns="0" bIns="0">
            <a:normAutofit fontScale="97500"/>
          </a:bodyPr>
          <a:lstStyle/>
          <a:p>
            <a:pPr algn="ctr"/>
            <a:r>
              <a:rPr lang="en-US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POS </a:t>
            </a:r>
            <a:r>
              <a:rPr lang="en-US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Linking</a:t>
            </a:r>
            <a:endParaRPr lang="en-US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94674" y="5160134"/>
            <a:ext cx="2230397" cy="652698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just">
              <a:lnSpc>
                <a:spcPts val="1767"/>
              </a:lnSpc>
            </a:pP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Sales=10,000.00    </a:t>
            </a:r>
          </a:p>
          <a:p>
            <a:pPr algn="just">
              <a:lnSpc>
                <a:spcPts val="1767"/>
              </a:lnSpc>
            </a:pP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6%GST=600.00</a:t>
            </a:r>
          </a:p>
          <a:p>
            <a:pPr algn="just">
              <a:lnSpc>
                <a:spcPts val="1767"/>
              </a:lnSpc>
            </a:pP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Total=10,600.00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511353" y="1383615"/>
            <a:ext cx="2286908" cy="1244349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ts val="1683"/>
              </a:lnSpc>
            </a:pPr>
            <a:r>
              <a:rPr lang="en-US" b="1" u="sng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Kastam Malaysia</a:t>
            </a:r>
          </a:p>
          <a:p>
            <a:pPr>
              <a:lnSpc>
                <a:spcPts val="1683"/>
              </a:lnSpc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GST-03 </a:t>
            </a: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form</a:t>
            </a:r>
            <a:r>
              <a:rPr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dirty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GAF </a:t>
            </a: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(GL Ledger</a:t>
            </a: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)</a:t>
            </a:r>
          </a:p>
          <a:p>
            <a:pPr>
              <a:lnSpc>
                <a:spcPts val="1683"/>
              </a:lnSpc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Collect </a:t>
            </a: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Output Tax</a:t>
            </a:r>
            <a:b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Refund Input </a:t>
            </a: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Tax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76276" y="1470532"/>
            <a:ext cx="2101513" cy="1157433"/>
          </a:xfrm>
          <a:prstGeom prst="rect">
            <a:avLst/>
          </a:prstGeom>
        </p:spPr>
        <p:txBody>
          <a:bodyPr lIns="0" tIns="0" rIns="0" bIns="0">
            <a:normAutofit fontScale="97500"/>
          </a:bodyPr>
          <a:lstStyle/>
          <a:p>
            <a:pPr>
              <a:lnSpc>
                <a:spcPts val="1683"/>
              </a:lnSpc>
            </a:pPr>
            <a:r>
              <a:rPr lang="en-US" b="1" u="sng" dirty="0" smtClean="0">
                <a:solidFill>
                  <a:schemeClr val="accent6">
                    <a:lumMod val="50000"/>
                  </a:schemeClr>
                </a:solidFill>
              </a:rPr>
              <a:t>POS</a:t>
            </a:r>
            <a:r>
              <a:rPr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Push Daily Sales</a:t>
            </a:r>
            <a:r>
              <a:rPr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data post to</a:t>
            </a:r>
            <a:r>
              <a:rPr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Cash Sales in SQL</a:t>
            </a:r>
            <a:r>
              <a:rPr dirty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Accounting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650197" y="1417203"/>
            <a:ext cx="3522003" cy="1264092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ts val="1704"/>
              </a:lnSpc>
            </a:pPr>
            <a:r>
              <a:rPr lang="en-US" b="1" u="sng" dirty="0">
                <a:solidFill>
                  <a:schemeClr val="accent6">
                    <a:lumMod val="75000"/>
                  </a:schemeClr>
                </a:solidFill>
              </a:rPr>
              <a:t>SQL Accounting System</a:t>
            </a:r>
          </a:p>
          <a:p>
            <a:pPr>
              <a:lnSpc>
                <a:spcPts val="1704"/>
              </a:lnSpc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1. GL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-General Ledger (P/L, Reports)</a:t>
            </a:r>
          </a:p>
          <a:p>
            <a:pPr>
              <a:lnSpc>
                <a:spcPts val="1704"/>
              </a:lnSpc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2. AR-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Accounts Receivable - Debtors</a:t>
            </a:r>
          </a:p>
          <a:p>
            <a:pPr>
              <a:lnSpc>
                <a:spcPts val="1704"/>
              </a:lnSpc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3. AP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- Accounts Payable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– </a:t>
            </a:r>
          </a:p>
          <a:p>
            <a:pPr>
              <a:lnSpc>
                <a:spcPts val="1704"/>
              </a:lnSpc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Purchasing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(input tax)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20084" y="5812832"/>
            <a:ext cx="2379576" cy="511836"/>
          </a:xfrm>
          <a:prstGeom prst="rect">
            <a:avLst/>
          </a:prstGeom>
          <a:noFill/>
        </p:spPr>
        <p:txBody>
          <a:bodyPr wrap="square" lIns="80165" tIns="40083" rIns="80165" bIns="40083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Live Sales Report Z1_Posting Under Cash Sales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76" y="2877442"/>
            <a:ext cx="1873108" cy="192399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9832" y="3241004"/>
            <a:ext cx="847571" cy="311841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3358251" y="5109334"/>
            <a:ext cx="2128150" cy="1456566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ts val="1767"/>
              </a:lnSpc>
            </a:pPr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Linking will be done via a “middle app”. This “middle app” will normally be design by the POS to either update by manual batch posting or timer auto batch posting.</a:t>
            </a:r>
            <a:endParaRPr lang="en-US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074" name="Picture 2" descr="C:\Users\Support1\Documents\eStream\Marketing\GST\Slides\Kastam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5761" y="2819400"/>
            <a:ext cx="1547213" cy="1350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28" name="Straight Arrow Connector 1027"/>
          <p:cNvCxnSpPr/>
          <p:nvPr/>
        </p:nvCxnSpPr>
        <p:spPr>
          <a:xfrm>
            <a:off x="2758066" y="5715000"/>
            <a:ext cx="45503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0" name="Straight Connector 1029"/>
          <p:cNvCxnSpPr/>
          <p:nvPr/>
        </p:nvCxnSpPr>
        <p:spPr>
          <a:xfrm flipV="1">
            <a:off x="2758066" y="4419600"/>
            <a:ext cx="0" cy="12954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7" name="Picture 5" descr="C:\Users\Support1\AppData\Local\Temp\SNAGHTML1e01905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4300" y="4166428"/>
            <a:ext cx="1854200" cy="718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9587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0413" y="4062052"/>
            <a:ext cx="1322387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2800" y="2877442"/>
            <a:ext cx="1779604" cy="721037"/>
          </a:xfrm>
          <a:prstGeom prst="rect">
            <a:avLst/>
          </a:prstGeom>
        </p:spPr>
      </p:pic>
      <p:pic>
        <p:nvPicPr>
          <p:cNvPr id="1026" name="Picture 2" descr="C:\Users\Support1\AppData\Local\Temp\SNAGHTML1bd08bf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069" y="3749122"/>
            <a:ext cx="2105331" cy="1206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37283" y="3280843"/>
            <a:ext cx="920967" cy="29578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058619" y="455904"/>
            <a:ext cx="6807827" cy="835989"/>
          </a:xfrm>
          <a:prstGeom prst="rect">
            <a:avLst/>
          </a:prstGeom>
        </p:spPr>
        <p:txBody>
          <a:bodyPr lIns="0" tIns="0" rIns="0" bIns="0">
            <a:normAutofit fontScale="97500"/>
          </a:bodyPr>
          <a:lstStyle/>
          <a:p>
            <a:pPr algn="ctr"/>
            <a:r>
              <a:rPr lang="en-US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Cash Register Linking</a:t>
            </a:r>
            <a:endParaRPr lang="en-US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94674" y="5058534"/>
            <a:ext cx="2230397" cy="652698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just">
              <a:lnSpc>
                <a:spcPts val="1767"/>
              </a:lnSpc>
            </a:pP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Sales=10,000.00    </a:t>
            </a:r>
          </a:p>
          <a:p>
            <a:pPr algn="just">
              <a:lnSpc>
                <a:spcPts val="1767"/>
              </a:lnSpc>
            </a:pP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6%GST=600.00</a:t>
            </a:r>
          </a:p>
          <a:p>
            <a:pPr algn="just">
              <a:lnSpc>
                <a:spcPts val="1767"/>
              </a:lnSpc>
            </a:pP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Total=10,600.00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511353" y="1383615"/>
            <a:ext cx="2286908" cy="1244349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ts val="1683"/>
              </a:lnSpc>
            </a:pPr>
            <a:r>
              <a:rPr lang="en-US" b="1" u="sng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Kastam Malaysia</a:t>
            </a:r>
          </a:p>
          <a:p>
            <a:pPr>
              <a:lnSpc>
                <a:spcPts val="1683"/>
              </a:lnSpc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GST-03 </a:t>
            </a: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form</a:t>
            </a:r>
            <a:r>
              <a:rPr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dirty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GAF </a:t>
            </a: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(GL Ledger</a:t>
            </a: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)</a:t>
            </a:r>
          </a:p>
          <a:p>
            <a:pPr>
              <a:lnSpc>
                <a:spcPts val="1683"/>
              </a:lnSpc>
            </a:pP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Collect </a:t>
            </a: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Output Tax</a:t>
            </a:r>
            <a:b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Refund Input </a:t>
            </a: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Tax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76276" y="1470532"/>
            <a:ext cx="2101513" cy="1577468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ts val="1683"/>
              </a:lnSpc>
            </a:pPr>
            <a:r>
              <a:rPr lang="en-US" b="1" u="sng" dirty="0" smtClean="0">
                <a:solidFill>
                  <a:schemeClr val="accent6">
                    <a:lumMod val="50000"/>
                  </a:schemeClr>
                </a:solidFill>
              </a:rPr>
              <a:t>Electronic</a:t>
            </a:r>
          </a:p>
          <a:p>
            <a:pPr>
              <a:lnSpc>
                <a:spcPts val="1683"/>
              </a:lnSpc>
            </a:pPr>
            <a:r>
              <a:rPr lang="en-US" b="1" u="sng" dirty="0" smtClean="0">
                <a:solidFill>
                  <a:schemeClr val="accent6">
                    <a:lumMod val="50000"/>
                  </a:schemeClr>
                </a:solidFill>
              </a:rPr>
              <a:t>Cash Register</a:t>
            </a:r>
            <a:r>
              <a:rPr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Store Daily Sales</a:t>
            </a:r>
            <a:r>
              <a:rPr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data in SD Card up to 1 year. Post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to</a:t>
            </a:r>
            <a:br>
              <a:rPr lang="en-US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Cash Sales in SQL</a:t>
            </a:r>
            <a:br>
              <a:rPr lang="en-US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Accounting</a:t>
            </a:r>
          </a:p>
          <a:p>
            <a:pPr>
              <a:lnSpc>
                <a:spcPts val="1683"/>
              </a:lnSpc>
            </a:pP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650197" y="1417203"/>
            <a:ext cx="3522003" cy="1264092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ts val="1704"/>
              </a:lnSpc>
            </a:pPr>
            <a:r>
              <a:rPr lang="en-US" b="1" u="sng" dirty="0">
                <a:solidFill>
                  <a:schemeClr val="accent6">
                    <a:lumMod val="75000"/>
                  </a:schemeClr>
                </a:solidFill>
              </a:rPr>
              <a:t>SQL Accounting System</a:t>
            </a:r>
          </a:p>
          <a:p>
            <a:pPr>
              <a:lnSpc>
                <a:spcPts val="1704"/>
              </a:lnSpc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1. GL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-General Ledger (P/L, Reports)</a:t>
            </a:r>
          </a:p>
          <a:p>
            <a:pPr>
              <a:lnSpc>
                <a:spcPts val="1704"/>
              </a:lnSpc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2. AR-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Accounts Receivable - Debtors</a:t>
            </a:r>
          </a:p>
          <a:p>
            <a:pPr>
              <a:lnSpc>
                <a:spcPts val="1704"/>
              </a:lnSpc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3. AP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- Accounts Payable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– </a:t>
            </a:r>
          </a:p>
          <a:p>
            <a:pPr>
              <a:lnSpc>
                <a:spcPts val="1704"/>
              </a:lnSpc>
            </a:pP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Purchasing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(input tax)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20084" y="5711232"/>
            <a:ext cx="2379576" cy="511836"/>
          </a:xfrm>
          <a:prstGeom prst="rect">
            <a:avLst/>
          </a:prstGeom>
          <a:noFill/>
        </p:spPr>
        <p:txBody>
          <a:bodyPr wrap="square" lIns="80165" tIns="40083" rIns="80165" bIns="40083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Live Sales Report Z1_Posting Under Cash Sales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9832" y="3241004"/>
            <a:ext cx="847571" cy="311841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3358251" y="5109334"/>
            <a:ext cx="2128150" cy="1215266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ts val="1767"/>
              </a:lnSpc>
            </a:pPr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Linking will be done via a “middle app”. </a:t>
            </a:r>
          </a:p>
          <a:p>
            <a:pPr>
              <a:lnSpc>
                <a:spcPts val="1767"/>
              </a:lnSpc>
            </a:pPr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Or manual input from daily ZI Report into accounting software.</a:t>
            </a:r>
            <a:endParaRPr lang="en-US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074" name="Picture 2" descr="C:\Users\Support1\Documents\eStream\Marketing\GST\Slides\Kastam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5761" y="2819400"/>
            <a:ext cx="1547213" cy="1350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28" name="Straight Arrow Connector 1027"/>
          <p:cNvCxnSpPr/>
          <p:nvPr/>
        </p:nvCxnSpPr>
        <p:spPr>
          <a:xfrm>
            <a:off x="2758066" y="5715000"/>
            <a:ext cx="45503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0" name="Straight Connector 1029"/>
          <p:cNvCxnSpPr/>
          <p:nvPr/>
        </p:nvCxnSpPr>
        <p:spPr>
          <a:xfrm flipV="1">
            <a:off x="2758066" y="4956078"/>
            <a:ext cx="0" cy="75892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7" name="Picture 5" descr="C:\Users\Support1\AppData\Local\Temp\SNAGHTML1e01905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4300" y="4166428"/>
            <a:ext cx="1854200" cy="718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Support1\Documents\eStream\Marketing\GST\Slides\cash-register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912" y="3118743"/>
            <a:ext cx="1935858" cy="1935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3266" y="3591753"/>
            <a:ext cx="444500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8891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pic>
        <p:nvPicPr>
          <p:cNvPr id="5227" name="Content Placeholder 3"/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7274" y="1779588"/>
            <a:ext cx="1157873" cy="548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18" name="Picture 9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316" y="3547037"/>
            <a:ext cx="1496870" cy="525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29" name="Picture 10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7450" y="1792287"/>
            <a:ext cx="1103746" cy="602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2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2938" y="1841499"/>
            <a:ext cx="1466168" cy="395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2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2213" y="1838325"/>
            <a:ext cx="1407334" cy="371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28" name="Picture 10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024" y="1781175"/>
            <a:ext cx="1308491" cy="550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24" name="Picture 10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2355850"/>
            <a:ext cx="1654441" cy="527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20" name="Picture 10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5013" y="2355850"/>
            <a:ext cx="1386152" cy="529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23" name="Picture 10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2837" y="2289175"/>
            <a:ext cx="866051" cy="743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21" name="Picture 10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2199" y="2370138"/>
            <a:ext cx="1261423" cy="369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22" name="Picture 10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6675" y="2355849"/>
            <a:ext cx="804863" cy="369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13" name="Picture 9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925" y="4532323"/>
            <a:ext cx="1744100" cy="454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19" name="Picture 99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0000" y="3566087"/>
            <a:ext cx="1744100" cy="525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14" name="Picture 9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2099" y="4518587"/>
            <a:ext cx="525928" cy="525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17" name="Picture 97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175" y="3575327"/>
            <a:ext cx="1744100" cy="462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16" name="Picture 96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4999" y="4491599"/>
            <a:ext cx="1054102" cy="525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15" name="Picture 95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5212" y="4518587"/>
            <a:ext cx="525928" cy="525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Rectangle 111"/>
          <p:cNvSpPr>
            <a:spLocks noChangeArrowheads="1"/>
          </p:cNvSpPr>
          <p:nvPr/>
        </p:nvSpPr>
        <p:spPr bwMode="auto">
          <a:xfrm>
            <a:off x="243020" y="5229909"/>
            <a:ext cx="336662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Developer &amp; Main Con Customization</a:t>
            </a:r>
          </a:p>
        </p:txBody>
      </p:sp>
      <p:sp>
        <p:nvSpPr>
          <p:cNvPr id="5161" name="Rectangle 113"/>
          <p:cNvSpPr>
            <a:spLocks noChangeArrowheads="1"/>
          </p:cNvSpPr>
          <p:nvPr/>
        </p:nvSpPr>
        <p:spPr bwMode="auto">
          <a:xfrm>
            <a:off x="152400" y="3183674"/>
            <a:ext cx="772833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Optical Retail POS Linking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	</a:t>
            </a:r>
            <a:r>
              <a:rPr kumimoji="0" lang="en-US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Hire Purchase System Linking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		</a:t>
            </a:r>
            <a:r>
              <a:rPr kumimoji="0" lang="en-US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MRP Linking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63" name="Rectangle 115"/>
          <p:cNvSpPr>
            <a:spLocks noChangeArrowheads="1"/>
          </p:cNvSpPr>
          <p:nvPr/>
        </p:nvSpPr>
        <p:spPr bwMode="auto">
          <a:xfrm>
            <a:off x="152400" y="4173225"/>
            <a:ext cx="849591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CRM Linking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		</a:t>
            </a:r>
            <a:r>
              <a:rPr kumimoji="0" lang="en-US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Mobile Solution Linking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		</a:t>
            </a:r>
            <a:r>
              <a:rPr kumimoji="0" lang="en-US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Time Attendance Link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1" name="Picture 7" descr="C:\Users\Support1\Documents\Construction.jpg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926" y="5622848"/>
            <a:ext cx="1056356" cy="704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" name="Rectangle 111"/>
          <p:cNvSpPr>
            <a:spLocks noChangeArrowheads="1"/>
          </p:cNvSpPr>
          <p:nvPr/>
        </p:nvSpPr>
        <p:spPr bwMode="auto">
          <a:xfrm>
            <a:off x="259221" y="1333500"/>
            <a:ext cx="124906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POS Linking</a:t>
            </a:r>
          </a:p>
        </p:txBody>
      </p:sp>
      <p:sp>
        <p:nvSpPr>
          <p:cNvPr id="5164" name="TextBox 5163"/>
          <p:cNvSpPr txBox="1"/>
          <p:nvPr/>
        </p:nvSpPr>
        <p:spPr>
          <a:xfrm>
            <a:off x="1752600" y="5562600"/>
            <a:ext cx="755371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B0F0"/>
                </a:solidFill>
              </a:rPr>
              <a:t>If you are an end user of </a:t>
            </a:r>
            <a:r>
              <a:rPr lang="en-US" sz="1400" dirty="0" smtClean="0">
                <a:solidFill>
                  <a:srgbClr val="00B0F0"/>
                </a:solidFill>
              </a:rPr>
              <a:t>POS or customized software </a:t>
            </a:r>
            <a:r>
              <a:rPr lang="en-US" sz="1400" dirty="0">
                <a:solidFill>
                  <a:srgbClr val="00B0F0"/>
                </a:solidFill>
              </a:rPr>
              <a:t>and your current </a:t>
            </a:r>
            <a:r>
              <a:rPr lang="en-US" sz="1400" dirty="0" smtClean="0">
                <a:solidFill>
                  <a:srgbClr val="00B0F0"/>
                </a:solidFill>
              </a:rPr>
              <a:t>vendor </a:t>
            </a:r>
            <a:r>
              <a:rPr lang="en-US" sz="1400" dirty="0">
                <a:solidFill>
                  <a:srgbClr val="00B0F0"/>
                </a:solidFill>
              </a:rPr>
              <a:t>is not link to a good GST compliance accounting software, please request your </a:t>
            </a:r>
            <a:r>
              <a:rPr lang="en-US" sz="1400" dirty="0" smtClean="0">
                <a:solidFill>
                  <a:srgbClr val="00B0F0"/>
                </a:solidFill>
              </a:rPr>
              <a:t>vendor </a:t>
            </a:r>
            <a:r>
              <a:rPr lang="en-US" sz="1400" dirty="0">
                <a:solidFill>
                  <a:srgbClr val="00B0F0"/>
                </a:solidFill>
              </a:rPr>
              <a:t>to contact </a:t>
            </a:r>
            <a:r>
              <a:rPr lang="en-US" sz="1400" u="sng" dirty="0">
                <a:solidFill>
                  <a:srgbClr val="00B0F0"/>
                </a:solidFill>
                <a:hlinkClick r:id="rId20"/>
              </a:rPr>
              <a:t>www.sql.com.my</a:t>
            </a:r>
            <a:r>
              <a:rPr lang="en-US" sz="1400" dirty="0">
                <a:solidFill>
                  <a:srgbClr val="00B0F0"/>
                </a:solidFill>
              </a:rPr>
              <a:t> directly. We will guide them both on linking and </a:t>
            </a:r>
            <a:r>
              <a:rPr lang="en-US" sz="1400" dirty="0" smtClean="0">
                <a:solidFill>
                  <a:srgbClr val="00B0F0"/>
                </a:solidFill>
              </a:rPr>
              <a:t>GST compliance.</a:t>
            </a:r>
            <a:endParaRPr lang="en-US" sz="1400" dirty="0">
              <a:solidFill>
                <a:srgbClr val="00B0F0"/>
              </a:solidFill>
            </a:endParaRPr>
          </a:p>
        </p:txBody>
      </p:sp>
      <p:sp>
        <p:nvSpPr>
          <p:cNvPr id="124" name="Rectangle 123"/>
          <p:cNvSpPr/>
          <p:nvPr/>
        </p:nvSpPr>
        <p:spPr>
          <a:xfrm>
            <a:off x="533400" y="455904"/>
            <a:ext cx="8114915" cy="835989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ctr"/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Software Linking to SQL Account</a:t>
            </a:r>
            <a:endParaRPr lang="en-US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 descr="C:\Users\Support1\Documents\eStream\Marketing\GST\Slides\casio.jpg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7125" y="2346687"/>
            <a:ext cx="1438275" cy="31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4386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5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5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5161" grpId="0"/>
      <p:bldP spid="5163" grpId="0"/>
      <p:bldP spid="122" grpId="0"/>
      <p:bldP spid="516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54268"/>
            <a:ext cx="8229600" cy="1039091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How to register for GST</a:t>
            </a:r>
            <a:endParaRPr lang="en-US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106680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sz="8000" dirty="0" smtClean="0">
                <a:hlinkClick r:id="rId2"/>
              </a:rPr>
              <a:t>www.sql.com.my</a:t>
            </a:r>
            <a:endParaRPr lang="en-US" sz="8000" dirty="0" smtClean="0"/>
          </a:p>
          <a:p>
            <a:pPr marL="0" indent="0" algn="ctr">
              <a:buNone/>
            </a:pPr>
            <a:endParaRPr lang="en-US" sz="8000" dirty="0"/>
          </a:p>
          <a:p>
            <a:pPr marL="0" indent="0" algn="ctr">
              <a:buNone/>
            </a:pPr>
            <a:endParaRPr lang="en-US" sz="8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289300"/>
            <a:ext cx="3000375" cy="199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ight Arrow 4"/>
          <p:cNvSpPr/>
          <p:nvPr/>
        </p:nvSpPr>
        <p:spPr>
          <a:xfrm>
            <a:off x="1955800" y="4056062"/>
            <a:ext cx="9144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 rot="10800000">
            <a:off x="6172200" y="4056062"/>
            <a:ext cx="9144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12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205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54268"/>
            <a:ext cx="8229600" cy="1039091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How to get SQL Account GST Videos</a:t>
            </a:r>
            <a:endParaRPr lang="en-US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990600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n-US" sz="8000" dirty="0" smtClean="0">
                <a:hlinkClick r:id="rId2"/>
              </a:rPr>
              <a:t>www.sql.com.my</a:t>
            </a:r>
            <a:endParaRPr lang="en-US" sz="8000" dirty="0" smtClean="0"/>
          </a:p>
          <a:p>
            <a:pPr marL="0" indent="0" algn="ctr">
              <a:buNone/>
            </a:pPr>
            <a:endParaRPr lang="en-US" sz="8000" dirty="0"/>
          </a:p>
          <a:p>
            <a:pPr marL="0" indent="0" algn="ctr">
              <a:buNone/>
            </a:pPr>
            <a:endParaRPr lang="en-US" sz="80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895600"/>
            <a:ext cx="7353300" cy="2757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ight Arrow 8"/>
          <p:cNvSpPr/>
          <p:nvPr/>
        </p:nvSpPr>
        <p:spPr>
          <a:xfrm>
            <a:off x="5638800" y="3378200"/>
            <a:ext cx="914400" cy="457200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503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447800"/>
            <a:ext cx="9144000" cy="4777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457200" y="2286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For consumer, GST era starts in April 2015</a:t>
            </a:r>
          </a:p>
          <a:p>
            <a:pPr marL="0" indent="0" algn="ctr">
              <a:buFont typeface="Arial" pitchFamily="34" charset="0"/>
              <a:buNone/>
            </a:pP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For business, GST era started yesterday</a:t>
            </a:r>
            <a:endParaRPr lang="en-US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92348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23 Tax Codes</a:t>
            </a:r>
            <a:b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Remember this 4 : SR/ TX/ ZR/ ES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Picture 2" descr="C:\Users\Support1\Documents\23_Codes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958" y="1600200"/>
            <a:ext cx="8050084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85800" y="6248400"/>
            <a:ext cx="2971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hlinkClick r:id="rId3"/>
              </a:rPr>
              <a:t>http://</a:t>
            </a:r>
            <a:r>
              <a:rPr lang="en-US" sz="800" dirty="0" smtClean="0">
                <a:hlinkClick r:id="rId3"/>
              </a:rPr>
              <a:t>www.sql.com.my/video/GST-02_MaintainTax.mp4</a:t>
            </a:r>
            <a:r>
              <a:rPr lang="en-US" sz="800" dirty="0" smtClean="0"/>
              <a:t> 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408923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GST </a:t>
            </a:r>
            <a:r>
              <a:rPr lang="en-U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Compliance 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with </a:t>
            </a:r>
            <a:b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SQL Account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2819400" y="6356350"/>
            <a:ext cx="3581400" cy="365125"/>
          </a:xfrm>
        </p:spPr>
        <p:txBody>
          <a:bodyPr/>
          <a:lstStyle/>
          <a:p>
            <a:r>
              <a:rPr lang="en-US" smtClean="0"/>
              <a:t>SQL Account | www.sql.com.my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210300" y="6019799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</a:rPr>
              <a:t>Basic End User (20mins)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Advance End User (20mins)</a:t>
            </a:r>
            <a:endParaRPr lang="en-US" sz="12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sz="1200" dirty="0" smtClean="0">
                <a:solidFill>
                  <a:schemeClr val="accent2">
                    <a:lumMod val="50000"/>
                  </a:schemeClr>
                </a:solidFill>
              </a:rPr>
              <a:t>Optional (30mins)</a:t>
            </a:r>
            <a:endParaRPr lang="en-US" sz="1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371600" y="1600200"/>
            <a:ext cx="6400800" cy="449580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Basics</a:t>
            </a:r>
            <a:r>
              <a:rPr lang="en-US" sz="2000" dirty="0" smtClean="0">
                <a:solidFill>
                  <a:schemeClr val="bg1"/>
                </a:solidFill>
              </a:rPr>
              <a:t>)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2000" dirty="0">
                <a:solidFill>
                  <a:schemeClr val="accent3">
                    <a:lumMod val="50000"/>
                  </a:schemeClr>
                </a:solidFill>
              </a:rPr>
              <a:t>GST 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23 Tax Codes 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US" sz="4300" b="1" dirty="0" smtClean="0">
                <a:solidFill>
                  <a:schemeClr val="accent3">
                    <a:lumMod val="50000"/>
                  </a:schemeClr>
                </a:solidFill>
              </a:rPr>
              <a:t>GST Effects on Inventory, Customer &amp; Supplier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2000" dirty="0" smtClean="0">
                <a:solidFill>
                  <a:schemeClr val="accent3">
                    <a:lumMod val="50000"/>
                  </a:schemeClr>
                </a:solidFill>
              </a:rPr>
              <a:t>GST Effects</a:t>
            </a:r>
            <a:r>
              <a:rPr lang="en-US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on Invoices, CN&amp;DN, 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2000" dirty="0">
                <a:solidFill>
                  <a:schemeClr val="accent3">
                    <a:lumMod val="50000"/>
                  </a:schemeClr>
                </a:solidFill>
              </a:rPr>
              <a:t>GST Effects </a:t>
            </a:r>
            <a:r>
              <a:rPr lang="en-MY" sz="2000" dirty="0" smtClean="0">
                <a:solidFill>
                  <a:schemeClr val="accent3">
                    <a:lumMod val="50000"/>
                  </a:schemeClr>
                </a:solidFill>
              </a:rPr>
              <a:t>on 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GST-03, GAF</a:t>
            </a:r>
          </a:p>
          <a:p>
            <a:pPr algn="l"/>
            <a:r>
              <a:rPr lang="en-US" dirty="0" smtClean="0">
                <a:solidFill>
                  <a:srgbClr val="FF0000"/>
                </a:solidFill>
              </a:rPr>
              <a:t>GST Rules Affecting Your Businesses</a:t>
            </a:r>
            <a:endParaRPr lang="en-US" dirty="0" smtClean="0">
              <a:solidFill>
                <a:schemeClr val="bg1"/>
              </a:solidFill>
            </a:endParaRP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21 days Taxable Income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6 months Bad Debt Relief &amp; Recover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Adjustment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Before GST Return</a:t>
            </a: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</a:rPr>
              <a:t>Simplified Invoice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</a:rPr>
              <a:t>POS &amp; Cash Register Linking</a:t>
            </a:r>
          </a:p>
        </p:txBody>
      </p:sp>
    </p:spTree>
    <p:extLst>
      <p:ext uri="{BB962C8B-B14F-4D97-AF65-F5344CB8AC3E}">
        <p14:creationId xmlns:p14="http://schemas.microsoft.com/office/powerpoint/2010/main" val="143035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1" y="1752600"/>
            <a:ext cx="8314764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Auto Update of GST Tax Codes </a:t>
            </a:r>
            <a:r>
              <a:rPr lang="en-U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en-U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On 01/04/2015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 rot="20558659">
            <a:off x="612006" y="3303075"/>
            <a:ext cx="7055205" cy="9798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NO NEED O.T.</a:t>
            </a:r>
          </a:p>
          <a:p>
            <a:r>
              <a:rPr lang="en-US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On 31/03/2015</a:t>
            </a:r>
            <a:endParaRPr lang="en-US" sz="6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85800" y="6248400"/>
            <a:ext cx="2971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hlinkClick r:id="rId3"/>
              </a:rPr>
              <a:t>http://</a:t>
            </a:r>
            <a:r>
              <a:rPr lang="en-US" sz="800" dirty="0" smtClean="0">
                <a:hlinkClick r:id="rId3"/>
              </a:rPr>
              <a:t>www.sql.com.my/video/GST-03_StockTax.mp4</a:t>
            </a:r>
            <a:r>
              <a:rPr lang="en-US" sz="800" dirty="0" smtClean="0"/>
              <a:t> 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036321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Tax Codes Will Prioritize by </a:t>
            </a:r>
            <a:b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Customer/ Supplier 1st &amp; </a:t>
            </a:r>
            <a:b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Inventory Stock 2nd</a:t>
            </a:r>
            <a:endParaRPr lang="en-US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958" y="1874837"/>
            <a:ext cx="8050084" cy="4525963"/>
          </a:xfr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33400" y="6463844"/>
            <a:ext cx="2971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hlinkClick r:id="rId3"/>
              </a:rPr>
              <a:t>http://</a:t>
            </a:r>
            <a:r>
              <a:rPr lang="en-US" sz="800" dirty="0" smtClean="0">
                <a:hlinkClick r:id="rId3"/>
              </a:rPr>
              <a:t>www.sql.com.my/video/GST-04_CustomerGST.mp4</a:t>
            </a:r>
            <a:r>
              <a:rPr lang="en-US" sz="800" dirty="0" smtClean="0"/>
              <a:t> 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783149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GST </a:t>
            </a:r>
            <a:r>
              <a:rPr lang="en-U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Compliance 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with </a:t>
            </a:r>
            <a:b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SQL Account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210300" y="6019799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</a:rPr>
              <a:t>Basic End User (20mins)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Advance End User (20mins)</a:t>
            </a:r>
            <a:endParaRPr lang="en-US" sz="12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sz="1200" dirty="0" smtClean="0">
                <a:solidFill>
                  <a:schemeClr val="accent2">
                    <a:lumMod val="50000"/>
                  </a:schemeClr>
                </a:solidFill>
              </a:rPr>
              <a:t>Optional (30mins)</a:t>
            </a:r>
            <a:endParaRPr lang="en-US" sz="1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371600" y="1600200"/>
            <a:ext cx="6400800" cy="449580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Basics</a:t>
            </a:r>
            <a:r>
              <a:rPr lang="en-US" sz="2000" dirty="0" smtClean="0">
                <a:solidFill>
                  <a:schemeClr val="bg1"/>
                </a:solidFill>
              </a:rPr>
              <a:t>)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2000" dirty="0">
                <a:solidFill>
                  <a:schemeClr val="accent3">
                    <a:lumMod val="50000"/>
                  </a:schemeClr>
                </a:solidFill>
              </a:rPr>
              <a:t>GST 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23 Tax Codes 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GST Effects on Inventory, Customer &amp; Supplier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4300" b="1" dirty="0" smtClean="0">
                <a:solidFill>
                  <a:schemeClr val="accent3">
                    <a:lumMod val="50000"/>
                  </a:schemeClr>
                </a:solidFill>
              </a:rPr>
              <a:t>GST Effects</a:t>
            </a:r>
            <a:r>
              <a:rPr lang="en-US" sz="43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4300" b="1" dirty="0" smtClean="0">
                <a:solidFill>
                  <a:schemeClr val="accent3">
                    <a:lumMod val="50000"/>
                  </a:schemeClr>
                </a:solidFill>
              </a:rPr>
              <a:t>on Invoices, </a:t>
            </a:r>
            <a:r>
              <a:rPr lang="en-US" sz="4300" b="1" dirty="0" smtClean="0">
                <a:solidFill>
                  <a:schemeClr val="accent3">
                    <a:lumMod val="50000"/>
                  </a:schemeClr>
                </a:solidFill>
              </a:rPr>
              <a:t>CN&amp;DN</a:t>
            </a:r>
            <a:endParaRPr lang="en-US" sz="43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457200" indent="-457200" algn="l">
              <a:buFont typeface="Wingdings" pitchFamily="2" charset="2"/>
              <a:buChar char="v"/>
            </a:pPr>
            <a:r>
              <a:rPr lang="en-MY" sz="2000" dirty="0">
                <a:solidFill>
                  <a:schemeClr val="accent3">
                    <a:lumMod val="50000"/>
                  </a:schemeClr>
                </a:solidFill>
              </a:rPr>
              <a:t>GST Effects </a:t>
            </a:r>
            <a:r>
              <a:rPr lang="en-MY" sz="2000" dirty="0" smtClean="0">
                <a:solidFill>
                  <a:schemeClr val="accent3">
                    <a:lumMod val="50000"/>
                  </a:schemeClr>
                </a:solidFill>
              </a:rPr>
              <a:t>on 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GST-03, GAF</a:t>
            </a:r>
          </a:p>
          <a:p>
            <a:pPr algn="l"/>
            <a:r>
              <a:rPr lang="en-US" dirty="0" smtClean="0">
                <a:solidFill>
                  <a:srgbClr val="FF0000"/>
                </a:solidFill>
              </a:rPr>
              <a:t>GST Rules Affecting Your Businesses</a:t>
            </a:r>
            <a:endParaRPr lang="en-US" dirty="0" smtClean="0">
              <a:solidFill>
                <a:schemeClr val="bg1"/>
              </a:solidFill>
            </a:endParaRP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21 days Taxable Income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6 months Bad Debt Relief &amp; Recover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Adjustment 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Before GST Return</a:t>
            </a:r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</a:rPr>
              <a:t>Simplified Invoice</a:t>
            </a:r>
          </a:p>
          <a:p>
            <a:pPr marL="457200" indent="-457200" algn="l">
              <a:buFont typeface="Wingdings" pitchFamily="2" charset="2"/>
              <a:buChar char="q"/>
            </a:pP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</a:rPr>
              <a:t>POS &amp; Cash Register Linking</a:t>
            </a:r>
          </a:p>
        </p:txBody>
      </p:sp>
    </p:spTree>
    <p:extLst>
      <p:ext uri="{BB962C8B-B14F-4D97-AF65-F5344CB8AC3E}">
        <p14:creationId xmlns:p14="http://schemas.microsoft.com/office/powerpoint/2010/main" val="3236458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Top Part : Company GST Number</a:t>
            </a:r>
            <a:endParaRPr lang="en-US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0756"/>
            <a:ext cx="12501349" cy="7028576"/>
          </a:xfrm>
        </p:spPr>
      </p:pic>
      <p:sp>
        <p:nvSpPr>
          <p:cNvPr id="3" name="Left Arrow 2"/>
          <p:cNvSpPr/>
          <p:nvPr/>
        </p:nvSpPr>
        <p:spPr>
          <a:xfrm>
            <a:off x="5029200" y="4641156"/>
            <a:ext cx="1819490" cy="2872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ame 4"/>
          <p:cNvSpPr/>
          <p:nvPr/>
        </p:nvSpPr>
        <p:spPr>
          <a:xfrm>
            <a:off x="2285999" y="4468168"/>
            <a:ext cx="2554861" cy="574576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SQL Account | www.sql.com.my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80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2624</TotalTime>
  <Words>1941</Words>
  <Application>Microsoft Office PowerPoint</Application>
  <PresentationFormat>On-screen Show (4:3)</PresentationFormat>
  <Paragraphs>392</Paragraphs>
  <Slides>36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SQL Account www.SQL.com.my</vt:lpstr>
      <vt:lpstr>GST Compliance with  SQL Account</vt:lpstr>
      <vt:lpstr>GST Compliance with  SQL Account</vt:lpstr>
      <vt:lpstr>23 Tax Codes Remember this 4 : SR/ TX/ ZR/ ES</vt:lpstr>
      <vt:lpstr>GST Compliance with  SQL Account</vt:lpstr>
      <vt:lpstr>Auto Update of GST Tax Codes  On 01/04/2015</vt:lpstr>
      <vt:lpstr>Tax Codes Will Prioritize by  Customer/ Supplier 1st &amp;  Inventory Stock 2nd</vt:lpstr>
      <vt:lpstr>GST Compliance with  SQL Account</vt:lpstr>
      <vt:lpstr>Top Part : Company GST Number</vt:lpstr>
      <vt:lpstr>Bottom Part : Subtotal GST Amount Tax Invoice is not Cash Bill. Rounding not compulsory.</vt:lpstr>
      <vt:lpstr>Middle Part : Itemized GST Amount 5 units of a $55.50 item times 6% is ? GST</vt:lpstr>
      <vt:lpstr>Tax Inclusive Auto Calculate $1000*6/106 = GST $56.60</vt:lpstr>
      <vt:lpstr>PowerPoint Presentation</vt:lpstr>
      <vt:lpstr>GST Compliance with  SQL Account</vt:lpstr>
      <vt:lpstr>GST-03 Auto Calculation. Submission via Manual Print (28 days) or Digitally (14 days).</vt:lpstr>
      <vt:lpstr>GST-03 Drill Down To Source Document</vt:lpstr>
      <vt:lpstr>Generate GAF whenever requested by Kastam</vt:lpstr>
      <vt:lpstr>GST Compliance with  SQL Account</vt:lpstr>
      <vt:lpstr>What is 21 Days Rule?</vt:lpstr>
      <vt:lpstr>SQL Account solution with confirmation from KASTAM MALAYSIA</vt:lpstr>
      <vt:lpstr>PowerPoint Presentation</vt:lpstr>
      <vt:lpstr>GST Compliance with  SQL Account</vt:lpstr>
      <vt:lpstr>What is 6 Months “Bad Debt” Relief ?</vt:lpstr>
      <vt:lpstr>What is 6 Months “Bad Debt” Recover ?</vt:lpstr>
      <vt:lpstr>  GST-03 Auto Calculate 6 months Bad Debt Relief &amp; Auto Calculate Payment Recovered</vt:lpstr>
      <vt:lpstr>GST Compliance with  SQL Account</vt:lpstr>
      <vt:lpstr>PowerPoint Presentation</vt:lpstr>
      <vt:lpstr>GST Compliance with  SQL Account</vt:lpstr>
      <vt:lpstr>Simplified Invoice</vt:lpstr>
      <vt:lpstr>GST Compliance with  SQL Account</vt:lpstr>
      <vt:lpstr>PowerPoint Presentation</vt:lpstr>
      <vt:lpstr>PowerPoint Presentation</vt:lpstr>
      <vt:lpstr>PowerPoint Presentation</vt:lpstr>
      <vt:lpstr>How to register for GST</vt:lpstr>
      <vt:lpstr>How to get SQL Account GST Videos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“ABC…123” of GST Compliance In Accounting Software</dc:title>
  <dc:creator>Chris_Laptop</dc:creator>
  <cp:lastModifiedBy>Chris_Laptop</cp:lastModifiedBy>
  <cp:revision>530</cp:revision>
  <dcterms:created xsi:type="dcterms:W3CDTF">2014-08-07T17:52:33Z</dcterms:created>
  <dcterms:modified xsi:type="dcterms:W3CDTF">2014-11-25T10:12:39Z</dcterms:modified>
</cp:coreProperties>
</file>